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72" r:id="rId2"/>
    <p:sldId id="1012" r:id="rId3"/>
    <p:sldId id="1013" r:id="rId4"/>
    <p:sldId id="1036" r:id="rId5"/>
    <p:sldId id="1037" r:id="rId6"/>
    <p:sldId id="1014" r:id="rId7"/>
    <p:sldId id="1039" r:id="rId8"/>
    <p:sldId id="1029" r:id="rId9"/>
    <p:sldId id="1035" r:id="rId10"/>
    <p:sldId id="1038" r:id="rId11"/>
    <p:sldId id="1017" r:id="rId12"/>
    <p:sldId id="1042" r:id="rId13"/>
    <p:sldId id="1016" r:id="rId14"/>
    <p:sldId id="1020" r:id="rId15"/>
    <p:sldId id="1040" r:id="rId16"/>
    <p:sldId id="1032" r:id="rId17"/>
    <p:sldId id="1031" r:id="rId18"/>
    <p:sldId id="1041" r:id="rId19"/>
    <p:sldId id="1033" r:id="rId20"/>
    <p:sldId id="1026" r:id="rId21"/>
    <p:sldId id="1027" r:id="rId22"/>
    <p:sldId id="343" r:id="rId2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林俊佑" initials="林俊佑" lastIdx="1" clrIdx="0">
    <p:extLst>
      <p:ext uri="{19B8F6BF-5375-455C-9EA6-DF929625EA0E}">
        <p15:presenceInfo xmlns:p15="http://schemas.microsoft.com/office/powerpoint/2012/main" userId="S-1-5-21-3719710611-2816794344-336975641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2F2F2"/>
    <a:srgbClr val="E7E6E6"/>
    <a:srgbClr val="A6A6A6"/>
    <a:srgbClr val="FF89E0"/>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3" autoAdjust="0"/>
    <p:restoredTop sz="95902" autoAdjust="0"/>
  </p:normalViewPr>
  <p:slideViewPr>
    <p:cSldViewPr snapToGrid="0" snapToObjects="1">
      <p:cViewPr varScale="1">
        <p:scale>
          <a:sx n="110" d="100"/>
          <a:sy n="110"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D229-6621-264F-9109-8F19A30B47AD}" type="datetimeFigureOut">
              <a:rPr kumimoji="1" lang="zh-TW" altLang="en-US" smtClean="0"/>
              <a:t>2021/12/7</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03C62-5DC8-7B4A-9206-9F1104BAE021}" type="slidenum">
              <a:rPr kumimoji="1" lang="zh-TW" altLang="en-US" smtClean="0"/>
              <a:t>‹#›</a:t>
            </a:fld>
            <a:endParaRPr kumimoji="1" lang="zh-TW" altLang="en-US"/>
          </a:p>
        </p:txBody>
      </p:sp>
    </p:spTree>
    <p:extLst>
      <p:ext uri="{BB962C8B-B14F-4D97-AF65-F5344CB8AC3E}">
        <p14:creationId xmlns:p14="http://schemas.microsoft.com/office/powerpoint/2010/main" val="157476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topics/engineering/driving-velocit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Analysis of the factors influencing overtaking in two-lane highways: A driving simulator study. </a:t>
            </a:r>
            <a:r>
              <a:rPr lang="en-US" altLang="zh-TW" sz="1200" b="0" i="1" kern="1200" dirty="0">
                <a:solidFill>
                  <a:schemeClr val="tx1"/>
                </a:solidFill>
                <a:effectLst/>
                <a:latin typeface="+mn-lt"/>
                <a:ea typeface="+mn-ea"/>
                <a:cs typeface="+mn-cs"/>
              </a:rPr>
              <a:t>Transportation research part F: traffic psychology and </a:t>
            </a:r>
            <a:r>
              <a:rPr lang="en-US" altLang="zh-TW" sz="1200" b="0" i="1" kern="1200" dirty="0" err="1">
                <a:solidFill>
                  <a:schemeClr val="tx1"/>
                </a:solidFill>
                <a:effectLst/>
                <a:latin typeface="+mn-lt"/>
                <a:ea typeface="+mn-ea"/>
                <a:cs typeface="+mn-cs"/>
              </a:rPr>
              <a:t>behaviour</a:t>
            </a:r>
            <a:r>
              <a:rPr lang="en-US" altLang="zh-TW" sz="1200" b="0" i="0" kern="1200" dirty="0">
                <a:solidFill>
                  <a:schemeClr val="tx1"/>
                </a:solidFill>
                <a:effectLst/>
                <a:latin typeface="+mn-lt"/>
                <a:ea typeface="+mn-ea"/>
                <a:cs typeface="+mn-cs"/>
              </a:rPr>
              <a:t>, </a:t>
            </a:r>
            <a:r>
              <a:rPr lang="en-US" altLang="zh-TW" sz="1200" b="0" i="1" kern="1200" dirty="0">
                <a:solidFill>
                  <a:schemeClr val="tx1"/>
                </a:solidFill>
                <a:effectLst/>
                <a:latin typeface="+mn-lt"/>
                <a:ea typeface="+mn-ea"/>
                <a:cs typeface="+mn-cs"/>
              </a:rPr>
              <a:t>69</a:t>
            </a:r>
            <a:r>
              <a:rPr lang="en-US" altLang="zh-TW" sz="1200" b="0" i="0" kern="1200" dirty="0">
                <a:solidFill>
                  <a:schemeClr val="tx1"/>
                </a:solidFill>
                <a:effectLst/>
                <a:latin typeface="+mn-lt"/>
                <a:ea typeface="+mn-ea"/>
                <a:cs typeface="+mn-cs"/>
              </a:rPr>
              <a:t>, 38-48.</a:t>
            </a:r>
            <a:endParaRPr kumimoji="1" lang="zh-TW" altLang="en-US" dirty="0"/>
          </a:p>
        </p:txBody>
      </p:sp>
      <p:sp>
        <p:nvSpPr>
          <p:cNvPr id="4" name="投影片編號版面配置區 3"/>
          <p:cNvSpPr>
            <a:spLocks noGrp="1"/>
          </p:cNvSpPr>
          <p:nvPr>
            <p:ph type="sldNum" sz="quarter" idx="5"/>
          </p:nvPr>
        </p:nvSpPr>
        <p:spPr/>
        <p:txBody>
          <a:bodyPr/>
          <a:lstStyle/>
          <a:p>
            <a:fld id="{08DE36EC-3EBB-9C4D-89E4-06FFEE2E8563}" type="slidenum">
              <a:rPr kumimoji="1" lang="zh-TW" altLang="en-US" smtClean="0"/>
              <a:t>1</a:t>
            </a:fld>
            <a:endParaRPr kumimoji="1" lang="zh-TW" altLang="en-US"/>
          </a:p>
        </p:txBody>
      </p:sp>
    </p:spTree>
    <p:extLst>
      <p:ext uri="{BB962C8B-B14F-4D97-AF65-F5344CB8AC3E}">
        <p14:creationId xmlns:p14="http://schemas.microsoft.com/office/powerpoint/2010/main" val="291802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42900" indent="-342900">
              <a:lnSpc>
                <a:spcPct val="150000"/>
              </a:lnSpc>
              <a:buFont typeface="Arial" panose="020B0604020202020204" pitchFamily="34" charset="0"/>
              <a:buChar char="•"/>
            </a:pPr>
            <a:r>
              <a:rPr lang="en-US" altLang="zh-TW" sz="1200" dirty="0">
                <a:solidFill>
                  <a:srgbClr val="202122"/>
                </a:solidFill>
                <a:latin typeface="微軟正黑體" panose="020B0604030504040204" pitchFamily="34" charset="-120"/>
                <a:ea typeface="微軟正黑體" panose="020B0604030504040204" pitchFamily="34" charset="-120"/>
              </a:rPr>
              <a:t>SSQ </a:t>
            </a:r>
            <a:r>
              <a:rPr lang="zh-TW" altLang="en-US" sz="1200" dirty="0">
                <a:solidFill>
                  <a:srgbClr val="202122"/>
                </a:solidFill>
                <a:latin typeface="微軟正黑體" panose="020B0604030504040204" pitchFamily="34" charset="-120"/>
                <a:ea typeface="微軟正黑體" panose="020B0604030504040204" pitchFamily="34" charset="-120"/>
              </a:rPr>
              <a:t>問卷測量不適症狀（</a:t>
            </a:r>
            <a:r>
              <a:rPr lang="en-US" altLang="zh-TW" sz="1200" dirty="0">
                <a:solidFill>
                  <a:srgbClr val="202122"/>
                </a:solidFill>
                <a:latin typeface="微軟正黑體" panose="020B0604030504040204" pitchFamily="34" charset="-120"/>
                <a:ea typeface="微軟正黑體" panose="020B0604030504040204" pitchFamily="34" charset="-120"/>
              </a:rPr>
              <a:t>Kennedy et al., 1993</a:t>
            </a:r>
            <a:r>
              <a:rPr lang="zh-TW" altLang="en-US" sz="1200" dirty="0">
                <a:solidFill>
                  <a:srgbClr val="202122"/>
                </a:solidFill>
                <a:latin typeface="微軟正黑體" panose="020B0604030504040204" pitchFamily="34" charset="-120"/>
                <a:ea typeface="微軟正黑體" panose="020B0604030504040204" pitchFamily="34" charset="-120"/>
              </a:rPr>
              <a:t>）。</a:t>
            </a:r>
            <a:endParaRPr lang="en-US" altLang="zh-TW" sz="1200" dirty="0">
              <a:solidFill>
                <a:srgbClr val="202122"/>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10</a:t>
            </a:fld>
            <a:endParaRPr kumimoji="1" lang="zh-TW" altLang="en-US"/>
          </a:p>
        </p:txBody>
      </p:sp>
    </p:spTree>
    <p:extLst>
      <p:ext uri="{BB962C8B-B14F-4D97-AF65-F5344CB8AC3E}">
        <p14:creationId xmlns:p14="http://schemas.microsoft.com/office/powerpoint/2010/main" val="847089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11</a:t>
            </a:fld>
            <a:endParaRPr kumimoji="1" lang="zh-TW" altLang="en-US"/>
          </a:p>
        </p:txBody>
      </p:sp>
    </p:spTree>
    <p:extLst>
      <p:ext uri="{BB962C8B-B14F-4D97-AF65-F5344CB8AC3E}">
        <p14:creationId xmlns:p14="http://schemas.microsoft.com/office/powerpoint/2010/main" val="959311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12</a:t>
            </a:fld>
            <a:endParaRPr kumimoji="1" lang="zh-TW" altLang="en-US"/>
          </a:p>
        </p:txBody>
      </p:sp>
    </p:spTree>
    <p:extLst>
      <p:ext uri="{BB962C8B-B14F-4D97-AF65-F5344CB8AC3E}">
        <p14:creationId xmlns:p14="http://schemas.microsoft.com/office/powerpoint/2010/main" val="394571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13</a:t>
            </a:fld>
            <a:endParaRPr kumimoji="1" lang="zh-TW" altLang="en-US"/>
          </a:p>
        </p:txBody>
      </p:sp>
    </p:spTree>
    <p:extLst>
      <p:ext uri="{BB962C8B-B14F-4D97-AF65-F5344CB8AC3E}">
        <p14:creationId xmlns:p14="http://schemas.microsoft.com/office/powerpoint/2010/main" val="131997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14</a:t>
            </a:fld>
            <a:endParaRPr kumimoji="1" lang="zh-TW" altLang="en-US"/>
          </a:p>
        </p:txBody>
      </p:sp>
    </p:spTree>
    <p:extLst>
      <p:ext uri="{BB962C8B-B14F-4D97-AF65-F5344CB8AC3E}">
        <p14:creationId xmlns:p14="http://schemas.microsoft.com/office/powerpoint/2010/main" val="1923959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前車車速較快時，超車行為車的速度也會提升，可能也因為前車速度還沒很慢不需要急踩煞車，可用較高速的狀態執行超車動作</a:t>
            </a:r>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15</a:t>
            </a:fld>
            <a:endParaRPr kumimoji="1" lang="zh-TW" altLang="en-US"/>
          </a:p>
        </p:txBody>
      </p:sp>
    </p:spTree>
    <p:extLst>
      <p:ext uri="{BB962C8B-B14F-4D97-AF65-F5344CB8AC3E}">
        <p14:creationId xmlns:p14="http://schemas.microsoft.com/office/powerpoint/2010/main" val="1458129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效果大小，越大效果愈強</a:t>
            </a:r>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16</a:t>
            </a:fld>
            <a:endParaRPr kumimoji="1" lang="zh-TW" altLang="en-US"/>
          </a:p>
        </p:txBody>
      </p:sp>
    </p:spTree>
    <p:extLst>
      <p:ext uri="{BB962C8B-B14F-4D97-AF65-F5344CB8AC3E}">
        <p14:creationId xmlns:p14="http://schemas.microsoft.com/office/powerpoint/2010/main" val="315808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在前車速度都為</a:t>
            </a:r>
            <a:r>
              <a:rPr lang="en-US" altLang="zh-TW" dirty="0"/>
              <a:t>60</a:t>
            </a:r>
            <a:r>
              <a:rPr lang="zh-TW" altLang="en-US" dirty="0"/>
              <a:t>時一般車輛與卡車隊跟車間隙影響不大，只受通過是劇影響劇烈</a:t>
            </a:r>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17</a:t>
            </a:fld>
            <a:endParaRPr kumimoji="1" lang="zh-TW" altLang="en-US"/>
          </a:p>
        </p:txBody>
      </p:sp>
    </p:spTree>
    <p:extLst>
      <p:ext uri="{BB962C8B-B14F-4D97-AF65-F5344CB8AC3E}">
        <p14:creationId xmlns:p14="http://schemas.microsoft.com/office/powerpoint/2010/main" val="3097434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在前車速度都為</a:t>
            </a:r>
            <a:r>
              <a:rPr lang="en-US" altLang="zh-TW" dirty="0"/>
              <a:t>60</a:t>
            </a:r>
            <a:r>
              <a:rPr lang="zh-TW" altLang="en-US" dirty="0"/>
              <a:t>時一般車輛與卡車隊跟車間隙影響不大，只受通過是劇影響劇烈</a:t>
            </a:r>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18</a:t>
            </a:fld>
            <a:endParaRPr kumimoji="1" lang="zh-TW" altLang="en-US"/>
          </a:p>
        </p:txBody>
      </p:sp>
    </p:spTree>
    <p:extLst>
      <p:ext uri="{BB962C8B-B14F-4D97-AF65-F5344CB8AC3E}">
        <p14:creationId xmlns:p14="http://schemas.microsoft.com/office/powerpoint/2010/main" val="919778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平均速度偏差（</a:t>
            </a:r>
            <a:r>
              <a:rPr lang="en-US" altLang="zh-TW" sz="1200" kern="1200" dirty="0">
                <a:solidFill>
                  <a:schemeClr val="tx1"/>
                </a:solidFill>
                <a:effectLst/>
                <a:latin typeface="+mn-lt"/>
                <a:ea typeface="+mn-ea"/>
                <a:cs typeface="+mn-cs"/>
              </a:rPr>
              <a:t>MSD</a:t>
            </a:r>
            <a:r>
              <a:rPr lang="zh-TW" altLang="zh-TW" sz="1200" kern="1200" dirty="0">
                <a:solidFill>
                  <a:schemeClr val="tx1"/>
                </a:solidFill>
                <a:effectLst/>
                <a:latin typeface="+mn-lt"/>
                <a:ea typeface="+mn-ea"/>
                <a:cs typeface="+mn-cs"/>
              </a:rPr>
              <a:t>）、速度偏差標準偏差（</a:t>
            </a:r>
            <a:r>
              <a:rPr lang="en-US" altLang="zh-TW" sz="1200" kern="1200" dirty="0">
                <a:solidFill>
                  <a:schemeClr val="tx1"/>
                </a:solidFill>
                <a:effectLst/>
                <a:latin typeface="+mn-lt"/>
                <a:ea typeface="+mn-ea"/>
                <a:cs typeface="+mn-cs"/>
              </a:rPr>
              <a:t>SDSD</a:t>
            </a:r>
            <a:r>
              <a:rPr lang="zh-TW" altLang="zh-TW" sz="1200" kern="1200" dirty="0">
                <a:solidFill>
                  <a:schemeClr val="tx1"/>
                </a:solidFill>
                <a:effectLst/>
                <a:latin typeface="+mn-lt"/>
                <a:ea typeface="+mn-ea"/>
                <a:cs typeface="+mn-cs"/>
              </a:rPr>
              <a:t>）、平均油門輸入（</a:t>
            </a:r>
            <a:r>
              <a:rPr lang="en-US" altLang="zh-TW" sz="1200" kern="1200" dirty="0">
                <a:solidFill>
                  <a:schemeClr val="tx1"/>
                </a:solidFill>
                <a:effectLst/>
                <a:latin typeface="+mn-lt"/>
                <a:ea typeface="+mn-ea"/>
                <a:cs typeface="+mn-cs"/>
              </a:rPr>
              <a:t>MTI</a:t>
            </a:r>
            <a:r>
              <a:rPr lang="zh-TW" altLang="zh-TW" sz="1200" kern="1200" dirty="0">
                <a:solidFill>
                  <a:schemeClr val="tx1"/>
                </a:solidFill>
                <a:effectLst/>
                <a:latin typeface="+mn-lt"/>
                <a:ea typeface="+mn-ea"/>
                <a:cs typeface="+mn-cs"/>
              </a:rPr>
              <a:t>）、油門輸入標準偏差（</a:t>
            </a:r>
            <a:r>
              <a:rPr lang="en-US" altLang="zh-TW" sz="1200" kern="1200" dirty="0">
                <a:solidFill>
                  <a:schemeClr val="tx1"/>
                </a:solidFill>
                <a:effectLst/>
                <a:latin typeface="+mn-lt"/>
                <a:ea typeface="+mn-ea"/>
                <a:cs typeface="+mn-cs"/>
              </a:rPr>
              <a:t> SDTI)</a:t>
            </a:r>
            <a:r>
              <a:rPr lang="zh-TW" altLang="zh-TW" sz="1200" kern="1200" dirty="0">
                <a:solidFill>
                  <a:schemeClr val="tx1"/>
                </a:solidFill>
                <a:effectLst/>
                <a:latin typeface="+mn-lt"/>
                <a:ea typeface="+mn-ea"/>
                <a:cs typeface="+mn-cs"/>
              </a:rPr>
              <a:t>、平均車道偏差</a:t>
            </a:r>
            <a:r>
              <a:rPr lang="en-US" altLang="zh-TW" sz="1200" kern="1200" dirty="0">
                <a:solidFill>
                  <a:schemeClr val="tx1"/>
                </a:solidFill>
                <a:effectLst/>
                <a:latin typeface="+mn-lt"/>
                <a:ea typeface="+mn-ea"/>
                <a:cs typeface="+mn-cs"/>
              </a:rPr>
              <a:t> (MLD)</a:t>
            </a:r>
            <a:r>
              <a:rPr lang="zh-TW" altLang="zh-TW" sz="1200" kern="1200" dirty="0">
                <a:solidFill>
                  <a:schemeClr val="tx1"/>
                </a:solidFill>
                <a:effectLst/>
                <a:latin typeface="+mn-lt"/>
                <a:ea typeface="+mn-ea"/>
                <a:cs typeface="+mn-cs"/>
              </a:rPr>
              <a:t>、車道偏差標準偏差</a:t>
            </a:r>
            <a:r>
              <a:rPr lang="en-US" altLang="zh-TW" sz="1200" kern="1200" dirty="0">
                <a:solidFill>
                  <a:schemeClr val="tx1"/>
                </a:solidFill>
                <a:effectLst/>
                <a:latin typeface="+mn-lt"/>
                <a:ea typeface="+mn-ea"/>
                <a:cs typeface="+mn-cs"/>
              </a:rPr>
              <a:t> (SDLD)</a:t>
            </a:r>
            <a:r>
              <a:rPr lang="zh-TW" altLang="zh-TW" sz="1200" kern="1200" dirty="0">
                <a:solidFill>
                  <a:schemeClr val="tx1"/>
                </a:solidFill>
                <a:effectLst/>
                <a:latin typeface="+mn-lt"/>
                <a:ea typeface="+mn-ea"/>
                <a:cs typeface="+mn-cs"/>
              </a:rPr>
              <a:t>、平均方向盤輸入</a:t>
            </a:r>
            <a:r>
              <a:rPr lang="en-US" altLang="zh-TW" sz="1200" kern="1200" dirty="0">
                <a:solidFill>
                  <a:schemeClr val="tx1"/>
                </a:solidFill>
                <a:effectLst/>
                <a:latin typeface="+mn-lt"/>
                <a:ea typeface="+mn-ea"/>
                <a:cs typeface="+mn-cs"/>
              </a:rPr>
              <a:t> (MSWI)</a:t>
            </a:r>
            <a:r>
              <a:rPr lang="zh-TW" altLang="zh-TW" sz="1200" kern="1200" dirty="0">
                <a:solidFill>
                  <a:schemeClr val="tx1"/>
                </a:solidFill>
                <a:effectLst/>
                <a:latin typeface="+mn-lt"/>
                <a:ea typeface="+mn-ea"/>
                <a:cs typeface="+mn-cs"/>
              </a:rPr>
              <a:t>、方向盤輸入標準偏差</a:t>
            </a:r>
            <a:r>
              <a:rPr lang="en-US" altLang="zh-TW" sz="1200" kern="1200" dirty="0">
                <a:solidFill>
                  <a:schemeClr val="tx1"/>
                </a:solidFill>
                <a:effectLst/>
                <a:latin typeface="+mn-lt"/>
                <a:ea typeface="+mn-ea"/>
                <a:cs typeface="+mn-cs"/>
              </a:rPr>
              <a:t> (SDSWI)</a:t>
            </a:r>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19</a:t>
            </a:fld>
            <a:endParaRPr kumimoji="1" lang="zh-TW" altLang="en-US"/>
          </a:p>
        </p:txBody>
      </p:sp>
    </p:spTree>
    <p:extLst>
      <p:ext uri="{BB962C8B-B14F-4D97-AF65-F5344CB8AC3E}">
        <p14:creationId xmlns:p14="http://schemas.microsoft.com/office/powerpoint/2010/main" val="16043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2</a:t>
            </a:fld>
            <a:endParaRPr kumimoji="1" lang="zh-TW" altLang="en-US"/>
          </a:p>
        </p:txBody>
      </p:sp>
    </p:spTree>
    <p:extLst>
      <p:ext uri="{BB962C8B-B14F-4D97-AF65-F5344CB8AC3E}">
        <p14:creationId xmlns:p14="http://schemas.microsoft.com/office/powerpoint/2010/main" val="2520840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停車視距</a:t>
            </a:r>
            <a:r>
              <a:rPr lang="en-US" altLang="zh-TW" sz="1200" b="0" i="0" kern="1200" dirty="0">
                <a:solidFill>
                  <a:schemeClr val="tx1"/>
                </a:solidFill>
                <a:effectLst/>
                <a:latin typeface="+mn-lt"/>
                <a:ea typeface="+mn-ea"/>
                <a:cs typeface="+mn-cs"/>
              </a:rPr>
              <a:t>(SSD)</a:t>
            </a:r>
            <a:r>
              <a:rPr lang="zh-TW" altLang="en-US" sz="1200" b="0" i="0" kern="1200" dirty="0">
                <a:solidFill>
                  <a:schemeClr val="tx1"/>
                </a:solidFill>
                <a:effectLst/>
                <a:latin typeface="+mn-lt"/>
                <a:ea typeface="+mn-ea"/>
                <a:cs typeface="+mn-cs"/>
              </a:rPr>
              <a:t>、應變視距</a:t>
            </a:r>
            <a:r>
              <a:rPr lang="en-US" altLang="zh-TW" sz="1200" b="0" i="0" kern="1200" dirty="0">
                <a:solidFill>
                  <a:schemeClr val="tx1"/>
                </a:solidFill>
                <a:effectLst/>
                <a:latin typeface="+mn-lt"/>
                <a:ea typeface="+mn-ea"/>
                <a:cs typeface="+mn-cs"/>
              </a:rPr>
              <a:t>(DSD)</a:t>
            </a:r>
            <a:r>
              <a:rPr lang="zh-TW" altLang="en-US" sz="1200" b="0" i="0" kern="1200" dirty="0">
                <a:solidFill>
                  <a:schemeClr val="tx1"/>
                </a:solidFill>
                <a:effectLst/>
                <a:latin typeface="+mn-lt"/>
                <a:ea typeface="+mn-ea"/>
                <a:cs typeface="+mn-cs"/>
              </a:rPr>
              <a:t>及超車視距</a:t>
            </a:r>
            <a:r>
              <a:rPr lang="en-US" altLang="zh-TW" sz="1200" b="0" i="0" kern="1200" dirty="0">
                <a:solidFill>
                  <a:schemeClr val="tx1"/>
                </a:solidFill>
                <a:effectLst/>
                <a:latin typeface="+mn-lt"/>
                <a:ea typeface="+mn-ea"/>
                <a:cs typeface="+mn-cs"/>
              </a:rPr>
              <a:t>(PSD)</a:t>
            </a:r>
            <a:r>
              <a:rPr lang="zh-TW" altLang="en-US" sz="1200" b="0" i="0" kern="1200" dirty="0">
                <a:solidFill>
                  <a:schemeClr val="tx1"/>
                </a:solidFill>
                <a:effectLst/>
                <a:latin typeface="+mn-lt"/>
                <a:ea typeface="+mn-ea"/>
                <a:cs typeface="+mn-cs"/>
              </a:rPr>
              <a:t>三者之關係為何</a:t>
            </a:r>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20</a:t>
            </a:fld>
            <a:endParaRPr kumimoji="1" lang="zh-TW" altLang="en-US"/>
          </a:p>
        </p:txBody>
      </p:sp>
    </p:spTree>
    <p:extLst>
      <p:ext uri="{BB962C8B-B14F-4D97-AF65-F5344CB8AC3E}">
        <p14:creationId xmlns:p14="http://schemas.microsoft.com/office/powerpoint/2010/main" val="1715177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21</a:t>
            </a:fld>
            <a:endParaRPr kumimoji="1" lang="zh-TW" altLang="en-US"/>
          </a:p>
        </p:txBody>
      </p:sp>
    </p:spTree>
    <p:extLst>
      <p:ext uri="{BB962C8B-B14F-4D97-AF65-F5344CB8AC3E}">
        <p14:creationId xmlns:p14="http://schemas.microsoft.com/office/powerpoint/2010/main" val="228147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lphaLcParenBoth"/>
            </a:pPr>
            <a:r>
              <a:rPr lang="zh-TW" altLang="en-US" sz="1200" b="0" i="0" kern="1200" dirty="0">
                <a:solidFill>
                  <a:schemeClr val="tx1"/>
                </a:solidFill>
                <a:effectLst/>
                <a:latin typeface="+mn-lt"/>
                <a:ea typeface="+mn-ea"/>
                <a:cs typeface="+mn-cs"/>
              </a:rPr>
              <a:t>魯莽和粗心；</a:t>
            </a:r>
            <a:r>
              <a:rPr lang="en-US" altLang="zh-TW" sz="1200" b="0" i="0" kern="1200" dirty="0">
                <a:solidFill>
                  <a:schemeClr val="tx1"/>
                </a:solidFill>
                <a:effectLst/>
                <a:latin typeface="+mn-lt"/>
                <a:ea typeface="+mn-ea"/>
                <a:cs typeface="+mn-cs"/>
              </a:rPr>
              <a:t>(b) </a:t>
            </a:r>
            <a:r>
              <a:rPr lang="zh-TW" altLang="en-US" sz="1200" b="0" i="0" kern="1200" dirty="0">
                <a:solidFill>
                  <a:schemeClr val="tx1"/>
                </a:solidFill>
                <a:effectLst/>
                <a:latin typeface="+mn-lt"/>
                <a:ea typeface="+mn-ea"/>
                <a:cs typeface="+mn-cs"/>
              </a:rPr>
              <a:t>焦慮；</a:t>
            </a:r>
            <a:r>
              <a:rPr lang="en-US" altLang="zh-TW" sz="1200" b="0" i="0" kern="1200" dirty="0">
                <a:solidFill>
                  <a:schemeClr val="tx1"/>
                </a:solidFill>
                <a:effectLst/>
                <a:latin typeface="+mn-lt"/>
                <a:ea typeface="+mn-ea"/>
                <a:cs typeface="+mn-cs"/>
              </a:rPr>
              <a:t>(c) </a:t>
            </a:r>
            <a:r>
              <a:rPr lang="zh-TW" altLang="en-US" sz="1200" b="0" i="0" kern="1200" dirty="0">
                <a:solidFill>
                  <a:schemeClr val="tx1"/>
                </a:solidFill>
                <a:effectLst/>
                <a:latin typeface="+mn-lt"/>
                <a:ea typeface="+mn-ea"/>
                <a:cs typeface="+mn-cs"/>
              </a:rPr>
              <a:t>憤怒和敵意；</a:t>
            </a:r>
            <a:r>
              <a:rPr lang="en-US" altLang="zh-TW" sz="1200" b="0" i="0" kern="1200" dirty="0">
                <a:solidFill>
                  <a:schemeClr val="tx1"/>
                </a:solidFill>
                <a:effectLst/>
                <a:latin typeface="+mn-lt"/>
                <a:ea typeface="+mn-ea"/>
                <a:cs typeface="+mn-cs"/>
              </a:rPr>
              <a:t>(d) </a:t>
            </a:r>
            <a:r>
              <a:rPr lang="zh-TW" altLang="en-US" sz="1200" b="0" i="0" kern="1200" dirty="0">
                <a:solidFill>
                  <a:schemeClr val="tx1"/>
                </a:solidFill>
                <a:effectLst/>
                <a:latin typeface="+mn-lt"/>
                <a:ea typeface="+mn-ea"/>
                <a:cs typeface="+mn-cs"/>
              </a:rPr>
              <a:t>耐心和細心</a:t>
            </a:r>
            <a:endParaRPr lang="en-US" altLang="zh-TW" sz="1200" b="0" i="0" kern="1200" dirty="0">
              <a:solidFill>
                <a:schemeClr val="tx1"/>
              </a:solidFill>
              <a:effectLst/>
              <a:latin typeface="+mn-lt"/>
              <a:ea typeface="+mn-ea"/>
              <a:cs typeface="+mn-cs"/>
            </a:endParaRPr>
          </a:p>
          <a:p>
            <a:pPr marL="0" indent="0">
              <a:buNone/>
            </a:pPr>
            <a:r>
              <a:rPr lang="zh-TW" altLang="en-US" sz="1200" b="0" i="0" kern="1200" dirty="0">
                <a:solidFill>
                  <a:schemeClr val="tx1"/>
                </a:solidFill>
                <a:effectLst/>
                <a:latin typeface="+mn-lt"/>
                <a:ea typeface="+mn-ea"/>
                <a:cs typeface="+mn-cs"/>
              </a:rPr>
              <a:t>冒險和</a:t>
            </a:r>
            <a:r>
              <a:rPr lang="zh-TW" altLang="en-US" sz="1200" b="0" i="0" kern="1200" dirty="0">
                <a:solidFill>
                  <a:schemeClr val="tx1"/>
                </a:solidFill>
                <a:effectLst/>
                <a:latin typeface="+mn-lt"/>
                <a:ea typeface="+mn-ea"/>
                <a:cs typeface="+mn-cs"/>
                <a:hlinkClick r:id="rId3" tooltip="從 ScienceDirect 的 AI 生成的主題頁面中了解有關駕駛速度的更多信息"/>
              </a:rPr>
              <a:t>高速駕駛</a:t>
            </a:r>
            <a:r>
              <a:rPr lang="zh-TW" altLang="en-US" sz="1200" b="0" i="0" kern="1200" dirty="0">
                <a:solidFill>
                  <a:schemeClr val="tx1"/>
                </a:solidFill>
                <a:effectLst/>
                <a:latin typeface="+mn-lt"/>
                <a:ea typeface="+mn-ea"/>
                <a:cs typeface="+mn-cs"/>
              </a:rPr>
              <a:t>（屬於魯莽和粗心駕駛風格的標題）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焦慮、分離和減輕痛苦的駕駛（包括在焦慮駕駛風格中）；憤怒和敵對駕駛；以及謹慎和耐心的駕駛（耐心和謹慎駕駛風格的組成部分）</a:t>
            </a:r>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3</a:t>
            </a:fld>
            <a:endParaRPr kumimoji="1" lang="zh-TW" altLang="en-US"/>
          </a:p>
        </p:txBody>
      </p:sp>
    </p:spTree>
    <p:extLst>
      <p:ext uri="{BB962C8B-B14F-4D97-AF65-F5344CB8AC3E}">
        <p14:creationId xmlns:p14="http://schemas.microsoft.com/office/powerpoint/2010/main" val="398023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lphaLcParenBoth"/>
            </a:pPr>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4</a:t>
            </a:fld>
            <a:endParaRPr kumimoji="1" lang="zh-TW" altLang="en-US"/>
          </a:p>
        </p:txBody>
      </p:sp>
    </p:spTree>
    <p:extLst>
      <p:ext uri="{BB962C8B-B14F-4D97-AF65-F5344CB8AC3E}">
        <p14:creationId xmlns:p14="http://schemas.microsoft.com/office/powerpoint/2010/main" val="144034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lphaLcParenBoth"/>
            </a:pPr>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5</a:t>
            </a:fld>
            <a:endParaRPr kumimoji="1" lang="zh-TW" altLang="en-US"/>
          </a:p>
        </p:txBody>
      </p:sp>
    </p:spTree>
    <p:extLst>
      <p:ext uri="{BB962C8B-B14F-4D97-AF65-F5344CB8AC3E}">
        <p14:creationId xmlns:p14="http://schemas.microsoft.com/office/powerpoint/2010/main" val="104139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6</a:t>
            </a:fld>
            <a:endParaRPr kumimoji="1" lang="zh-TW" altLang="en-US"/>
          </a:p>
        </p:txBody>
      </p:sp>
    </p:spTree>
    <p:extLst>
      <p:ext uri="{BB962C8B-B14F-4D97-AF65-F5344CB8AC3E}">
        <p14:creationId xmlns:p14="http://schemas.microsoft.com/office/powerpoint/2010/main" val="3728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7</a:t>
            </a:fld>
            <a:endParaRPr kumimoji="1" lang="zh-TW" altLang="en-US"/>
          </a:p>
        </p:txBody>
      </p:sp>
    </p:spTree>
    <p:extLst>
      <p:ext uri="{BB962C8B-B14F-4D97-AF65-F5344CB8AC3E}">
        <p14:creationId xmlns:p14="http://schemas.microsoft.com/office/powerpoint/2010/main" val="272963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8</a:t>
            </a:fld>
            <a:endParaRPr kumimoji="1" lang="zh-TW" altLang="en-US"/>
          </a:p>
        </p:txBody>
      </p:sp>
    </p:spTree>
    <p:extLst>
      <p:ext uri="{BB962C8B-B14F-4D97-AF65-F5344CB8AC3E}">
        <p14:creationId xmlns:p14="http://schemas.microsoft.com/office/powerpoint/2010/main" val="383309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E703C62-5DC8-7B4A-9206-9F1104BAE021}" type="slidenum">
              <a:rPr kumimoji="1" lang="zh-TW" altLang="en-US" smtClean="0"/>
              <a:t>9</a:t>
            </a:fld>
            <a:endParaRPr kumimoji="1" lang="zh-TW" altLang="en-US"/>
          </a:p>
        </p:txBody>
      </p:sp>
    </p:spTree>
    <p:extLst>
      <p:ext uri="{BB962C8B-B14F-4D97-AF65-F5344CB8AC3E}">
        <p14:creationId xmlns:p14="http://schemas.microsoft.com/office/powerpoint/2010/main" val="88073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DCA724-E36E-7141-94F2-3473E1478FDD}"/>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p>
        </p:txBody>
      </p:sp>
      <p:sp>
        <p:nvSpPr>
          <p:cNvPr id="3" name="副標題 2">
            <a:extLst>
              <a:ext uri="{FF2B5EF4-FFF2-40B4-BE49-F238E27FC236}">
                <a16:creationId xmlns:a16="http://schemas.microsoft.com/office/drawing/2014/main" id="{5B50579C-5BE1-3840-8EC1-F1CFF87C1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p>
        </p:txBody>
      </p:sp>
      <p:sp>
        <p:nvSpPr>
          <p:cNvPr id="4" name="日期版面配置區 3">
            <a:extLst>
              <a:ext uri="{FF2B5EF4-FFF2-40B4-BE49-F238E27FC236}">
                <a16:creationId xmlns:a16="http://schemas.microsoft.com/office/drawing/2014/main" id="{FF4E3D26-645A-484A-B669-A27F341176C6}"/>
              </a:ext>
            </a:extLst>
          </p:cNvPr>
          <p:cNvSpPr>
            <a:spLocks noGrp="1"/>
          </p:cNvSpPr>
          <p:nvPr>
            <p:ph type="dt" sz="half" idx="10"/>
          </p:nvPr>
        </p:nvSpPr>
        <p:spPr/>
        <p:txBody>
          <a:bodyPr/>
          <a:lstStyle/>
          <a:p>
            <a:fld id="{401B7F42-7989-4FBA-87AD-D9CBADA43418}" type="datetime1">
              <a:rPr kumimoji="1" lang="zh-TW" altLang="en-US" smtClean="0"/>
              <a:t>2021/12/7</a:t>
            </a:fld>
            <a:endParaRPr kumimoji="1" lang="zh-TW" altLang="en-US"/>
          </a:p>
        </p:txBody>
      </p:sp>
      <p:sp>
        <p:nvSpPr>
          <p:cNvPr id="5" name="頁尾版面配置區 4">
            <a:extLst>
              <a:ext uri="{FF2B5EF4-FFF2-40B4-BE49-F238E27FC236}">
                <a16:creationId xmlns:a16="http://schemas.microsoft.com/office/drawing/2014/main" id="{A39CAFEA-34C4-E04A-89CF-43ED38A304C3}"/>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00BDD2A2-00D3-3F4E-BFE7-9580649B03AA}"/>
              </a:ext>
            </a:extLst>
          </p:cNvPr>
          <p:cNvSpPr>
            <a:spLocks noGrp="1"/>
          </p:cNvSpPr>
          <p:nvPr>
            <p:ph type="sldNum" sz="quarter" idx="12"/>
          </p:nvPr>
        </p:nvSpPr>
        <p:spPr/>
        <p:txBody>
          <a:body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216481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ABF979-BF7C-5F40-BFEA-845587A1B272}"/>
              </a:ext>
            </a:extLst>
          </p:cNvPr>
          <p:cNvSpPr>
            <a:spLocks noGrp="1"/>
          </p:cNvSpPr>
          <p:nvPr>
            <p:ph type="title"/>
          </p:nvPr>
        </p:nvSpPr>
        <p:spPr/>
        <p:txBody>
          <a:bodyPr/>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38708F31-8AFD-6844-907C-692CB5F82584}"/>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C56D9F43-EB6D-0A43-AE39-792E79ECB8D9}"/>
              </a:ext>
            </a:extLst>
          </p:cNvPr>
          <p:cNvSpPr>
            <a:spLocks noGrp="1"/>
          </p:cNvSpPr>
          <p:nvPr>
            <p:ph type="dt" sz="half" idx="10"/>
          </p:nvPr>
        </p:nvSpPr>
        <p:spPr/>
        <p:txBody>
          <a:bodyPr/>
          <a:lstStyle/>
          <a:p>
            <a:fld id="{02A803AB-C92D-4BCA-B0AE-22520EBDEF1A}" type="datetime1">
              <a:rPr kumimoji="1" lang="zh-TW" altLang="en-US" smtClean="0"/>
              <a:t>2021/12/7</a:t>
            </a:fld>
            <a:endParaRPr kumimoji="1" lang="zh-TW" altLang="en-US"/>
          </a:p>
        </p:txBody>
      </p:sp>
      <p:sp>
        <p:nvSpPr>
          <p:cNvPr id="5" name="頁尾版面配置區 4">
            <a:extLst>
              <a:ext uri="{FF2B5EF4-FFF2-40B4-BE49-F238E27FC236}">
                <a16:creationId xmlns:a16="http://schemas.microsoft.com/office/drawing/2014/main" id="{0AC8E2B9-9BB2-4546-AC45-CDABCFA8E22D}"/>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492438CC-F59F-934F-BDA5-CA76AF3E32BE}"/>
              </a:ext>
            </a:extLst>
          </p:cNvPr>
          <p:cNvSpPr>
            <a:spLocks noGrp="1"/>
          </p:cNvSpPr>
          <p:nvPr>
            <p:ph type="sldNum" sz="quarter" idx="12"/>
          </p:nvPr>
        </p:nvSpPr>
        <p:spPr/>
        <p:txBody>
          <a:body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423885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287A3593-8016-FF48-8A78-2D91B7BF68BB}"/>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977A1746-D579-8D41-A38A-83671B6EB9FF}"/>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72EEB0AA-4B27-3F4C-87EB-4E4FC795A806}"/>
              </a:ext>
            </a:extLst>
          </p:cNvPr>
          <p:cNvSpPr>
            <a:spLocks noGrp="1"/>
          </p:cNvSpPr>
          <p:nvPr>
            <p:ph type="dt" sz="half" idx="10"/>
          </p:nvPr>
        </p:nvSpPr>
        <p:spPr/>
        <p:txBody>
          <a:bodyPr/>
          <a:lstStyle/>
          <a:p>
            <a:fld id="{34249CDB-3F6A-4E53-BBF5-F231BCC48195}" type="datetime1">
              <a:rPr kumimoji="1" lang="zh-TW" altLang="en-US" smtClean="0"/>
              <a:t>2021/12/7</a:t>
            </a:fld>
            <a:endParaRPr kumimoji="1" lang="zh-TW" altLang="en-US"/>
          </a:p>
        </p:txBody>
      </p:sp>
      <p:sp>
        <p:nvSpPr>
          <p:cNvPr id="5" name="頁尾版面配置區 4">
            <a:extLst>
              <a:ext uri="{FF2B5EF4-FFF2-40B4-BE49-F238E27FC236}">
                <a16:creationId xmlns:a16="http://schemas.microsoft.com/office/drawing/2014/main" id="{A6C9801D-F340-A74A-85B8-5085192F1A29}"/>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E3FBC576-7523-C64A-9129-91BBFE83E565}"/>
              </a:ext>
            </a:extLst>
          </p:cNvPr>
          <p:cNvSpPr>
            <a:spLocks noGrp="1"/>
          </p:cNvSpPr>
          <p:nvPr>
            <p:ph type="sldNum" sz="quarter" idx="12"/>
          </p:nvPr>
        </p:nvSpPr>
        <p:spPr/>
        <p:txBody>
          <a:body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413736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0CA0D5-D013-C74C-952B-4E7C2DBDC622}"/>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92D449D7-5A2D-BB4E-A376-6794CB6F2A48}"/>
              </a:ext>
            </a:extLst>
          </p:cNvPr>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8C2E9225-FD63-FD43-B499-E4E3327D84B1}"/>
              </a:ext>
            </a:extLst>
          </p:cNvPr>
          <p:cNvSpPr>
            <a:spLocks noGrp="1"/>
          </p:cNvSpPr>
          <p:nvPr>
            <p:ph type="dt" sz="half" idx="10"/>
          </p:nvPr>
        </p:nvSpPr>
        <p:spPr/>
        <p:txBody>
          <a:bodyPr/>
          <a:lstStyle/>
          <a:p>
            <a:fld id="{AE08D02B-CAD8-4F99-B782-E79B7FA9F8BC}" type="datetime1">
              <a:rPr kumimoji="1" lang="zh-TW" altLang="en-US" smtClean="0"/>
              <a:t>2021/12/7</a:t>
            </a:fld>
            <a:endParaRPr kumimoji="1" lang="zh-TW" altLang="en-US"/>
          </a:p>
        </p:txBody>
      </p:sp>
      <p:sp>
        <p:nvSpPr>
          <p:cNvPr id="5" name="頁尾版面配置區 4">
            <a:extLst>
              <a:ext uri="{FF2B5EF4-FFF2-40B4-BE49-F238E27FC236}">
                <a16:creationId xmlns:a16="http://schemas.microsoft.com/office/drawing/2014/main" id="{F1AB159D-6CE0-2A4E-B7BA-A307C901ACA6}"/>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E17E0A9F-A018-7C4E-8DF9-FEFBBB3E278E}"/>
              </a:ext>
            </a:extLst>
          </p:cNvPr>
          <p:cNvSpPr>
            <a:spLocks noGrp="1"/>
          </p:cNvSpPr>
          <p:nvPr>
            <p:ph type="sldNum" sz="quarter" idx="12"/>
          </p:nvPr>
        </p:nvSpPr>
        <p:spPr/>
        <p:txBody>
          <a:body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223703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C8F231-E44A-3A47-B9C1-FD7F83A81C25}"/>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65FAF638-15A5-3B49-80B9-D3FC4FB8B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46697E1F-4460-AE40-B6FF-49F15965262C}"/>
              </a:ext>
            </a:extLst>
          </p:cNvPr>
          <p:cNvSpPr>
            <a:spLocks noGrp="1"/>
          </p:cNvSpPr>
          <p:nvPr>
            <p:ph type="dt" sz="half" idx="10"/>
          </p:nvPr>
        </p:nvSpPr>
        <p:spPr/>
        <p:txBody>
          <a:bodyPr/>
          <a:lstStyle/>
          <a:p>
            <a:fld id="{E6425C07-12F1-444D-9CA0-4FAACB25A456}" type="datetime1">
              <a:rPr kumimoji="1" lang="zh-TW" altLang="en-US" smtClean="0"/>
              <a:t>2021/12/7</a:t>
            </a:fld>
            <a:endParaRPr kumimoji="1" lang="zh-TW" altLang="en-US"/>
          </a:p>
        </p:txBody>
      </p:sp>
      <p:sp>
        <p:nvSpPr>
          <p:cNvPr id="5" name="頁尾版面配置區 4">
            <a:extLst>
              <a:ext uri="{FF2B5EF4-FFF2-40B4-BE49-F238E27FC236}">
                <a16:creationId xmlns:a16="http://schemas.microsoft.com/office/drawing/2014/main" id="{C68B89D1-9351-0E42-AFA7-4BE3BC7DC5D1}"/>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79CC88BB-BEC8-8B46-BD01-3ACC9AA73797}"/>
              </a:ext>
            </a:extLst>
          </p:cNvPr>
          <p:cNvSpPr>
            <a:spLocks noGrp="1"/>
          </p:cNvSpPr>
          <p:nvPr>
            <p:ph type="sldNum" sz="quarter" idx="12"/>
          </p:nvPr>
        </p:nvSpPr>
        <p:spPr/>
        <p:txBody>
          <a:body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116100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07828D-3638-0A49-A2E6-AB8C6610C819}"/>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F6DE1A37-F5B2-4A4B-AD5D-9FCEAD518551}"/>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a:extLst>
              <a:ext uri="{FF2B5EF4-FFF2-40B4-BE49-F238E27FC236}">
                <a16:creationId xmlns:a16="http://schemas.microsoft.com/office/drawing/2014/main" id="{B2CF087C-1E53-9A4D-BAC1-4EF12E7BC64C}"/>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a:extLst>
              <a:ext uri="{FF2B5EF4-FFF2-40B4-BE49-F238E27FC236}">
                <a16:creationId xmlns:a16="http://schemas.microsoft.com/office/drawing/2014/main" id="{CF003570-1952-CD45-AD3B-A624576CD869}"/>
              </a:ext>
            </a:extLst>
          </p:cNvPr>
          <p:cNvSpPr>
            <a:spLocks noGrp="1"/>
          </p:cNvSpPr>
          <p:nvPr>
            <p:ph type="dt" sz="half" idx="10"/>
          </p:nvPr>
        </p:nvSpPr>
        <p:spPr/>
        <p:txBody>
          <a:bodyPr/>
          <a:lstStyle/>
          <a:p>
            <a:fld id="{BDED0E29-C66C-4E59-803F-AB08268DC377}" type="datetime1">
              <a:rPr kumimoji="1" lang="zh-TW" altLang="en-US" smtClean="0"/>
              <a:t>2021/12/7</a:t>
            </a:fld>
            <a:endParaRPr kumimoji="1" lang="zh-TW" altLang="en-US"/>
          </a:p>
        </p:txBody>
      </p:sp>
      <p:sp>
        <p:nvSpPr>
          <p:cNvPr id="6" name="頁尾版面配置區 5">
            <a:extLst>
              <a:ext uri="{FF2B5EF4-FFF2-40B4-BE49-F238E27FC236}">
                <a16:creationId xmlns:a16="http://schemas.microsoft.com/office/drawing/2014/main" id="{91308A77-9561-E94F-9FA2-15EFBFE201E5}"/>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CF8F7BD0-A4A7-9F48-9848-9BA20902CC60}"/>
              </a:ext>
            </a:extLst>
          </p:cNvPr>
          <p:cNvSpPr>
            <a:spLocks noGrp="1"/>
          </p:cNvSpPr>
          <p:nvPr>
            <p:ph type="sldNum" sz="quarter" idx="12"/>
          </p:nvPr>
        </p:nvSpPr>
        <p:spPr/>
        <p:txBody>
          <a:body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363721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9E0EE2-8A28-BD46-BBCC-E2C0487BB732}"/>
              </a:ext>
            </a:extLst>
          </p:cNvPr>
          <p:cNvSpPr>
            <a:spLocks noGrp="1"/>
          </p:cNvSpPr>
          <p:nvPr>
            <p:ph type="title"/>
          </p:nvPr>
        </p:nvSpPr>
        <p:spPr>
          <a:xfrm>
            <a:off x="839788" y="365125"/>
            <a:ext cx="10515600" cy="1325563"/>
          </a:xfrm>
        </p:spPr>
        <p:txBody>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E5945855-0BBD-9743-B42C-5CEEBE511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0FA06E2D-8C6A-FF4D-AF69-75E3CFBA76EE}"/>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a:extLst>
              <a:ext uri="{FF2B5EF4-FFF2-40B4-BE49-F238E27FC236}">
                <a16:creationId xmlns:a16="http://schemas.microsoft.com/office/drawing/2014/main" id="{42587128-C707-554D-BC20-6929E039E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D200B922-5A4B-6B47-A511-810C8068CF3E}"/>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a:extLst>
              <a:ext uri="{FF2B5EF4-FFF2-40B4-BE49-F238E27FC236}">
                <a16:creationId xmlns:a16="http://schemas.microsoft.com/office/drawing/2014/main" id="{8F874ED2-2C2B-2D4F-9622-AA864C79D645}"/>
              </a:ext>
            </a:extLst>
          </p:cNvPr>
          <p:cNvSpPr>
            <a:spLocks noGrp="1"/>
          </p:cNvSpPr>
          <p:nvPr>
            <p:ph type="dt" sz="half" idx="10"/>
          </p:nvPr>
        </p:nvSpPr>
        <p:spPr/>
        <p:txBody>
          <a:bodyPr/>
          <a:lstStyle/>
          <a:p>
            <a:fld id="{4D785992-782D-41D9-A611-14B90040689A}" type="datetime1">
              <a:rPr kumimoji="1" lang="zh-TW" altLang="en-US" smtClean="0"/>
              <a:t>2021/12/7</a:t>
            </a:fld>
            <a:endParaRPr kumimoji="1" lang="zh-TW" altLang="en-US"/>
          </a:p>
        </p:txBody>
      </p:sp>
      <p:sp>
        <p:nvSpPr>
          <p:cNvPr id="8" name="頁尾版面配置區 7">
            <a:extLst>
              <a:ext uri="{FF2B5EF4-FFF2-40B4-BE49-F238E27FC236}">
                <a16:creationId xmlns:a16="http://schemas.microsoft.com/office/drawing/2014/main" id="{0D27938C-2DC2-A044-A678-4B3D77C63426}"/>
              </a:ext>
            </a:extLst>
          </p:cNvPr>
          <p:cNvSpPr>
            <a:spLocks noGrp="1"/>
          </p:cNvSpPr>
          <p:nvPr>
            <p:ph type="ftr" sz="quarter" idx="11"/>
          </p:nvPr>
        </p:nvSpPr>
        <p:spPr/>
        <p:txBody>
          <a:bodyPr/>
          <a:lstStyle/>
          <a:p>
            <a:endParaRPr kumimoji="1" lang="zh-TW" altLang="en-US"/>
          </a:p>
        </p:txBody>
      </p:sp>
      <p:sp>
        <p:nvSpPr>
          <p:cNvPr id="9" name="投影片編號版面配置區 8">
            <a:extLst>
              <a:ext uri="{FF2B5EF4-FFF2-40B4-BE49-F238E27FC236}">
                <a16:creationId xmlns:a16="http://schemas.microsoft.com/office/drawing/2014/main" id="{5427D66E-F23D-F442-91EF-298F60E2DC7C}"/>
              </a:ext>
            </a:extLst>
          </p:cNvPr>
          <p:cNvSpPr>
            <a:spLocks noGrp="1"/>
          </p:cNvSpPr>
          <p:nvPr>
            <p:ph type="sldNum" sz="quarter" idx="12"/>
          </p:nvPr>
        </p:nvSpPr>
        <p:spPr/>
        <p:txBody>
          <a:body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183525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E37BC6-4892-1440-AAAF-ED59AC0D25E0}"/>
              </a:ext>
            </a:extLst>
          </p:cNvPr>
          <p:cNvSpPr>
            <a:spLocks noGrp="1"/>
          </p:cNvSpPr>
          <p:nvPr>
            <p:ph type="title"/>
          </p:nvPr>
        </p:nvSpPr>
        <p:spPr/>
        <p:txBody>
          <a:bodyPr/>
          <a:lstStyle/>
          <a:p>
            <a:r>
              <a:rPr kumimoji="1" lang="zh-TW" altLang="en-US"/>
              <a:t>按一下以編輯母片標題樣式</a:t>
            </a:r>
          </a:p>
        </p:txBody>
      </p:sp>
      <p:sp>
        <p:nvSpPr>
          <p:cNvPr id="3" name="日期版面配置區 2">
            <a:extLst>
              <a:ext uri="{FF2B5EF4-FFF2-40B4-BE49-F238E27FC236}">
                <a16:creationId xmlns:a16="http://schemas.microsoft.com/office/drawing/2014/main" id="{6EF4B217-7AFA-4843-8A27-C0126985F0A6}"/>
              </a:ext>
            </a:extLst>
          </p:cNvPr>
          <p:cNvSpPr>
            <a:spLocks noGrp="1"/>
          </p:cNvSpPr>
          <p:nvPr>
            <p:ph type="dt" sz="half" idx="10"/>
          </p:nvPr>
        </p:nvSpPr>
        <p:spPr/>
        <p:txBody>
          <a:bodyPr/>
          <a:lstStyle/>
          <a:p>
            <a:fld id="{CD3652BC-4E4A-4D5A-89CC-49AFCFE36157}" type="datetime1">
              <a:rPr kumimoji="1" lang="zh-TW" altLang="en-US" smtClean="0"/>
              <a:t>2021/12/7</a:t>
            </a:fld>
            <a:endParaRPr kumimoji="1" lang="zh-TW" altLang="en-US"/>
          </a:p>
        </p:txBody>
      </p:sp>
      <p:sp>
        <p:nvSpPr>
          <p:cNvPr id="4" name="頁尾版面配置區 3">
            <a:extLst>
              <a:ext uri="{FF2B5EF4-FFF2-40B4-BE49-F238E27FC236}">
                <a16:creationId xmlns:a16="http://schemas.microsoft.com/office/drawing/2014/main" id="{C22DC748-7EDD-B844-865F-C6A1546FA8A8}"/>
              </a:ext>
            </a:extLst>
          </p:cNvPr>
          <p:cNvSpPr>
            <a:spLocks noGrp="1"/>
          </p:cNvSpPr>
          <p:nvPr>
            <p:ph type="ftr" sz="quarter" idx="11"/>
          </p:nvPr>
        </p:nvSpPr>
        <p:spPr/>
        <p:txBody>
          <a:bodyPr/>
          <a:lstStyle/>
          <a:p>
            <a:endParaRPr kumimoji="1" lang="zh-TW" altLang="en-US"/>
          </a:p>
        </p:txBody>
      </p:sp>
      <p:sp>
        <p:nvSpPr>
          <p:cNvPr id="5" name="投影片編號版面配置區 4">
            <a:extLst>
              <a:ext uri="{FF2B5EF4-FFF2-40B4-BE49-F238E27FC236}">
                <a16:creationId xmlns:a16="http://schemas.microsoft.com/office/drawing/2014/main" id="{E9478B36-83B9-284D-95D4-E96FA1EAAC2A}"/>
              </a:ext>
            </a:extLst>
          </p:cNvPr>
          <p:cNvSpPr>
            <a:spLocks noGrp="1"/>
          </p:cNvSpPr>
          <p:nvPr>
            <p:ph type="sldNum" sz="quarter" idx="12"/>
          </p:nvPr>
        </p:nvSpPr>
        <p:spPr/>
        <p:txBody>
          <a:body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243009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9CB8AA8-D431-ED4A-A2D3-4153B45BA596}"/>
              </a:ext>
            </a:extLst>
          </p:cNvPr>
          <p:cNvSpPr>
            <a:spLocks noGrp="1"/>
          </p:cNvSpPr>
          <p:nvPr>
            <p:ph type="dt" sz="half" idx="10"/>
          </p:nvPr>
        </p:nvSpPr>
        <p:spPr/>
        <p:txBody>
          <a:bodyPr/>
          <a:lstStyle/>
          <a:p>
            <a:fld id="{623F44D2-4540-4E4B-8CDF-9FF760CFE51D}" type="datetime1">
              <a:rPr kumimoji="1" lang="zh-TW" altLang="en-US" smtClean="0"/>
              <a:t>2021/12/7</a:t>
            </a:fld>
            <a:endParaRPr kumimoji="1" lang="zh-TW" altLang="en-US"/>
          </a:p>
        </p:txBody>
      </p:sp>
      <p:sp>
        <p:nvSpPr>
          <p:cNvPr id="3" name="頁尾版面配置區 2">
            <a:extLst>
              <a:ext uri="{FF2B5EF4-FFF2-40B4-BE49-F238E27FC236}">
                <a16:creationId xmlns:a16="http://schemas.microsoft.com/office/drawing/2014/main" id="{ADE4AFFD-9A04-3043-8ED0-6B33A2766C67}"/>
              </a:ext>
            </a:extLst>
          </p:cNvPr>
          <p:cNvSpPr>
            <a:spLocks noGrp="1"/>
          </p:cNvSpPr>
          <p:nvPr>
            <p:ph type="ftr" sz="quarter" idx="1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id="{8F59B85A-3330-1046-9E56-AE70AE00A083}"/>
              </a:ext>
            </a:extLst>
          </p:cNvPr>
          <p:cNvSpPr>
            <a:spLocks noGrp="1"/>
          </p:cNvSpPr>
          <p:nvPr>
            <p:ph type="sldNum" sz="quarter" idx="12"/>
          </p:nvPr>
        </p:nvSpPr>
        <p:spPr/>
        <p:txBody>
          <a:body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69003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97B6D9-CFB3-1448-B925-A2D410782671}"/>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1FEEF0B4-68C2-814C-9F2A-1660B9D7D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a:extLst>
              <a:ext uri="{FF2B5EF4-FFF2-40B4-BE49-F238E27FC236}">
                <a16:creationId xmlns:a16="http://schemas.microsoft.com/office/drawing/2014/main" id="{9E027DB9-DC7F-714D-A1E4-404E6E6CA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A82A4315-3368-3742-BF57-00D9BF9CFF07}"/>
              </a:ext>
            </a:extLst>
          </p:cNvPr>
          <p:cNvSpPr>
            <a:spLocks noGrp="1"/>
          </p:cNvSpPr>
          <p:nvPr>
            <p:ph type="dt" sz="half" idx="10"/>
          </p:nvPr>
        </p:nvSpPr>
        <p:spPr/>
        <p:txBody>
          <a:bodyPr/>
          <a:lstStyle/>
          <a:p>
            <a:fld id="{DC0D6C22-E3FB-4517-9418-2FFDDD6E9E2B}" type="datetime1">
              <a:rPr kumimoji="1" lang="zh-TW" altLang="en-US" smtClean="0"/>
              <a:t>2021/12/7</a:t>
            </a:fld>
            <a:endParaRPr kumimoji="1" lang="zh-TW" altLang="en-US"/>
          </a:p>
        </p:txBody>
      </p:sp>
      <p:sp>
        <p:nvSpPr>
          <p:cNvPr id="6" name="頁尾版面配置區 5">
            <a:extLst>
              <a:ext uri="{FF2B5EF4-FFF2-40B4-BE49-F238E27FC236}">
                <a16:creationId xmlns:a16="http://schemas.microsoft.com/office/drawing/2014/main" id="{75407AC0-A88F-0247-94BC-90FB2F442C60}"/>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AFAC5643-F94A-CC4D-B795-4309A0BBDCB8}"/>
              </a:ext>
            </a:extLst>
          </p:cNvPr>
          <p:cNvSpPr>
            <a:spLocks noGrp="1"/>
          </p:cNvSpPr>
          <p:nvPr>
            <p:ph type="sldNum" sz="quarter" idx="12"/>
          </p:nvPr>
        </p:nvSpPr>
        <p:spPr/>
        <p:txBody>
          <a:body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115202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0EF22E-D900-A34C-920E-A7A82E46BAD4}"/>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圖片版面配置區 2">
            <a:extLst>
              <a:ext uri="{FF2B5EF4-FFF2-40B4-BE49-F238E27FC236}">
                <a16:creationId xmlns:a16="http://schemas.microsoft.com/office/drawing/2014/main" id="{DCD8E19D-2800-E74C-8AC1-4D9B1FD97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a:extLst>
              <a:ext uri="{FF2B5EF4-FFF2-40B4-BE49-F238E27FC236}">
                <a16:creationId xmlns:a16="http://schemas.microsoft.com/office/drawing/2014/main" id="{4C1AEE7D-9687-144F-9BF0-4CF88F190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A4A907D3-5471-AA4A-B724-440F37297CB6}"/>
              </a:ext>
            </a:extLst>
          </p:cNvPr>
          <p:cNvSpPr>
            <a:spLocks noGrp="1"/>
          </p:cNvSpPr>
          <p:nvPr>
            <p:ph type="dt" sz="half" idx="10"/>
          </p:nvPr>
        </p:nvSpPr>
        <p:spPr/>
        <p:txBody>
          <a:bodyPr/>
          <a:lstStyle/>
          <a:p>
            <a:fld id="{A1C0E928-0DB4-4F02-A67F-06E85912B47E}" type="datetime1">
              <a:rPr kumimoji="1" lang="zh-TW" altLang="en-US" smtClean="0"/>
              <a:t>2021/12/7</a:t>
            </a:fld>
            <a:endParaRPr kumimoji="1" lang="zh-TW" altLang="en-US"/>
          </a:p>
        </p:txBody>
      </p:sp>
      <p:sp>
        <p:nvSpPr>
          <p:cNvPr id="6" name="頁尾版面配置區 5">
            <a:extLst>
              <a:ext uri="{FF2B5EF4-FFF2-40B4-BE49-F238E27FC236}">
                <a16:creationId xmlns:a16="http://schemas.microsoft.com/office/drawing/2014/main" id="{E5219339-2DBD-9A47-A6CA-905D026D064A}"/>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A29EB04F-1416-304D-BA14-F0ECBC448DE8}"/>
              </a:ext>
            </a:extLst>
          </p:cNvPr>
          <p:cNvSpPr>
            <a:spLocks noGrp="1"/>
          </p:cNvSpPr>
          <p:nvPr>
            <p:ph type="sldNum" sz="quarter" idx="12"/>
          </p:nvPr>
        </p:nvSpPr>
        <p:spPr/>
        <p:txBody>
          <a:body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269592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1128237-B037-7C45-AD68-61CC8F93E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FDCDC64F-BBE5-7041-B6CF-7C5F3EAE4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4E136D63-447C-584A-9D0E-E116FAF43A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8C911-ADDF-4E09-9395-2F6A36C6F81B}" type="datetime1">
              <a:rPr kumimoji="1" lang="zh-TW" altLang="en-US" smtClean="0"/>
              <a:t>2021/12/7</a:t>
            </a:fld>
            <a:endParaRPr kumimoji="1" lang="zh-TW" altLang="en-US"/>
          </a:p>
        </p:txBody>
      </p:sp>
      <p:sp>
        <p:nvSpPr>
          <p:cNvPr id="5" name="頁尾版面配置區 4">
            <a:extLst>
              <a:ext uri="{FF2B5EF4-FFF2-40B4-BE49-F238E27FC236}">
                <a16:creationId xmlns:a16="http://schemas.microsoft.com/office/drawing/2014/main" id="{4031542E-963E-1D43-8B68-271204672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a:extLst>
              <a:ext uri="{FF2B5EF4-FFF2-40B4-BE49-F238E27FC236}">
                <a16:creationId xmlns:a16="http://schemas.microsoft.com/office/drawing/2014/main" id="{350D0767-587E-1145-8C20-DBA900DA4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CEE11-ED14-124A-A67C-225DB931776F}" type="slidenum">
              <a:rPr kumimoji="1" lang="zh-TW" altLang="en-US" smtClean="0"/>
              <a:t>‹#›</a:t>
            </a:fld>
            <a:endParaRPr kumimoji="1" lang="zh-TW" altLang="en-US"/>
          </a:p>
        </p:txBody>
      </p:sp>
    </p:spTree>
    <p:extLst>
      <p:ext uri="{BB962C8B-B14F-4D97-AF65-F5344CB8AC3E}">
        <p14:creationId xmlns:p14="http://schemas.microsoft.com/office/powerpoint/2010/main" val="65227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452F0CF-75CE-4EC3-87DB-102AB28D465F}"/>
              </a:ext>
            </a:extLst>
          </p:cNvPr>
          <p:cNvSpPr/>
          <p:nvPr/>
        </p:nvSpPr>
        <p:spPr>
          <a:xfrm>
            <a:off x="6115050" y="0"/>
            <a:ext cx="6120000" cy="360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4AA621E2-EDEB-4A7E-8580-16D18EF10013}"/>
              </a:ext>
            </a:extLst>
          </p:cNvPr>
          <p:cNvSpPr/>
          <p:nvPr/>
        </p:nvSpPr>
        <p:spPr>
          <a:xfrm>
            <a:off x="0" y="0"/>
            <a:ext cx="6120000" cy="360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accent2">
                  <a:lumMod val="60000"/>
                  <a:lumOff val="40000"/>
                </a:schemeClr>
              </a:solidFill>
            </a:endParaRPr>
          </a:p>
        </p:txBody>
      </p:sp>
      <p:sp>
        <p:nvSpPr>
          <p:cNvPr id="7" name="矩形 6">
            <a:extLst>
              <a:ext uri="{FF2B5EF4-FFF2-40B4-BE49-F238E27FC236}">
                <a16:creationId xmlns:a16="http://schemas.microsoft.com/office/drawing/2014/main" id="{166A7BDE-BB24-4915-8B14-CB3ABC90B674}"/>
              </a:ext>
            </a:extLst>
          </p:cNvPr>
          <p:cNvSpPr/>
          <p:nvPr/>
        </p:nvSpPr>
        <p:spPr>
          <a:xfrm>
            <a:off x="1584355" y="1085618"/>
            <a:ext cx="9198321" cy="3600000"/>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43404C86-3954-4F5E-918C-CFC66F073ECE}"/>
              </a:ext>
            </a:extLst>
          </p:cNvPr>
          <p:cNvSpPr/>
          <p:nvPr/>
        </p:nvSpPr>
        <p:spPr>
          <a:xfrm>
            <a:off x="6432065" y="3096632"/>
            <a:ext cx="4350611" cy="1378515"/>
          </a:xfrm>
          <a:custGeom>
            <a:avLst/>
            <a:gdLst>
              <a:gd name="connsiteX0" fmla="*/ 0 w 8460000"/>
              <a:gd name="connsiteY0" fmla="*/ 0 h 3600000"/>
              <a:gd name="connsiteX1" fmla="*/ 8460000 w 8460000"/>
              <a:gd name="connsiteY1" fmla="*/ 0 h 3600000"/>
              <a:gd name="connsiteX2" fmla="*/ 8460000 w 8460000"/>
              <a:gd name="connsiteY2" fmla="*/ 3600000 h 3600000"/>
              <a:gd name="connsiteX3" fmla="*/ 0 w 8460000"/>
              <a:gd name="connsiteY3" fmla="*/ 3600000 h 3600000"/>
              <a:gd name="connsiteX4" fmla="*/ 0 w 8460000"/>
              <a:gd name="connsiteY4" fmla="*/ 0 h 3600000"/>
              <a:gd name="connsiteX0" fmla="*/ 0 w 8460000"/>
              <a:gd name="connsiteY0" fmla="*/ 0 h 3600000"/>
              <a:gd name="connsiteX1" fmla="*/ 8460000 w 8460000"/>
              <a:gd name="connsiteY1" fmla="*/ 0 h 3600000"/>
              <a:gd name="connsiteX2" fmla="*/ 8460000 w 8460000"/>
              <a:gd name="connsiteY2" fmla="*/ 3600000 h 3600000"/>
              <a:gd name="connsiteX3" fmla="*/ 0 w 8460000"/>
              <a:gd name="connsiteY3" fmla="*/ 3600000 h 3600000"/>
              <a:gd name="connsiteX4" fmla="*/ 91440 w 8460000"/>
              <a:gd name="connsiteY4" fmla="*/ 91440 h 3600000"/>
              <a:gd name="connsiteX0" fmla="*/ 0 w 8460000"/>
              <a:gd name="connsiteY0" fmla="*/ 0 h 3600000"/>
              <a:gd name="connsiteX1" fmla="*/ 8460000 w 8460000"/>
              <a:gd name="connsiteY1" fmla="*/ 0 h 3600000"/>
              <a:gd name="connsiteX2" fmla="*/ 8460000 w 8460000"/>
              <a:gd name="connsiteY2" fmla="*/ 3600000 h 3600000"/>
              <a:gd name="connsiteX3" fmla="*/ 0 w 8460000"/>
              <a:gd name="connsiteY3" fmla="*/ 3600000 h 3600000"/>
              <a:gd name="connsiteX0" fmla="*/ 8460000 w 8460000"/>
              <a:gd name="connsiteY0" fmla="*/ 0 h 3600000"/>
              <a:gd name="connsiteX1" fmla="*/ 8460000 w 8460000"/>
              <a:gd name="connsiteY1" fmla="*/ 3600000 h 3600000"/>
              <a:gd name="connsiteX2" fmla="*/ 0 w 8460000"/>
              <a:gd name="connsiteY2" fmla="*/ 3600000 h 3600000"/>
            </a:gdLst>
            <a:ahLst/>
            <a:cxnLst>
              <a:cxn ang="0">
                <a:pos x="connsiteX0" y="connsiteY0"/>
              </a:cxn>
              <a:cxn ang="0">
                <a:pos x="connsiteX1" y="connsiteY1"/>
              </a:cxn>
              <a:cxn ang="0">
                <a:pos x="connsiteX2" y="connsiteY2"/>
              </a:cxn>
            </a:cxnLst>
            <a:rect l="l" t="t" r="r" b="b"/>
            <a:pathLst>
              <a:path w="8460000" h="3600000">
                <a:moveTo>
                  <a:pt x="8460000" y="0"/>
                </a:moveTo>
                <a:lnTo>
                  <a:pt x="8460000" y="3600000"/>
                </a:lnTo>
                <a:lnTo>
                  <a:pt x="0" y="3600000"/>
                </a:lnTo>
              </a:path>
            </a:pathLst>
          </a:custGeom>
          <a:noFill/>
          <a:ln w="889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4">
            <a:extLst>
              <a:ext uri="{FF2B5EF4-FFF2-40B4-BE49-F238E27FC236}">
                <a16:creationId xmlns:a16="http://schemas.microsoft.com/office/drawing/2014/main" id="{6B774E58-F827-4054-87C5-B7CAC640D044}"/>
              </a:ext>
            </a:extLst>
          </p:cNvPr>
          <p:cNvSpPr/>
          <p:nvPr/>
        </p:nvSpPr>
        <p:spPr>
          <a:xfrm flipH="1">
            <a:off x="1605440" y="3096633"/>
            <a:ext cx="4350611" cy="1378515"/>
          </a:xfrm>
          <a:custGeom>
            <a:avLst/>
            <a:gdLst>
              <a:gd name="connsiteX0" fmla="*/ 0 w 8460000"/>
              <a:gd name="connsiteY0" fmla="*/ 0 h 3600000"/>
              <a:gd name="connsiteX1" fmla="*/ 8460000 w 8460000"/>
              <a:gd name="connsiteY1" fmla="*/ 0 h 3600000"/>
              <a:gd name="connsiteX2" fmla="*/ 8460000 w 8460000"/>
              <a:gd name="connsiteY2" fmla="*/ 3600000 h 3600000"/>
              <a:gd name="connsiteX3" fmla="*/ 0 w 8460000"/>
              <a:gd name="connsiteY3" fmla="*/ 3600000 h 3600000"/>
              <a:gd name="connsiteX4" fmla="*/ 0 w 8460000"/>
              <a:gd name="connsiteY4" fmla="*/ 0 h 3600000"/>
              <a:gd name="connsiteX0" fmla="*/ 0 w 8460000"/>
              <a:gd name="connsiteY0" fmla="*/ 0 h 3600000"/>
              <a:gd name="connsiteX1" fmla="*/ 8460000 w 8460000"/>
              <a:gd name="connsiteY1" fmla="*/ 0 h 3600000"/>
              <a:gd name="connsiteX2" fmla="*/ 8460000 w 8460000"/>
              <a:gd name="connsiteY2" fmla="*/ 3600000 h 3600000"/>
              <a:gd name="connsiteX3" fmla="*/ 0 w 8460000"/>
              <a:gd name="connsiteY3" fmla="*/ 3600000 h 3600000"/>
              <a:gd name="connsiteX4" fmla="*/ 91440 w 8460000"/>
              <a:gd name="connsiteY4" fmla="*/ 91440 h 3600000"/>
              <a:gd name="connsiteX0" fmla="*/ 0 w 8460000"/>
              <a:gd name="connsiteY0" fmla="*/ 0 h 3600000"/>
              <a:gd name="connsiteX1" fmla="*/ 8460000 w 8460000"/>
              <a:gd name="connsiteY1" fmla="*/ 0 h 3600000"/>
              <a:gd name="connsiteX2" fmla="*/ 8460000 w 8460000"/>
              <a:gd name="connsiteY2" fmla="*/ 3600000 h 3600000"/>
              <a:gd name="connsiteX3" fmla="*/ 0 w 8460000"/>
              <a:gd name="connsiteY3" fmla="*/ 3600000 h 3600000"/>
              <a:gd name="connsiteX0" fmla="*/ 8460000 w 8460000"/>
              <a:gd name="connsiteY0" fmla="*/ 0 h 3600000"/>
              <a:gd name="connsiteX1" fmla="*/ 8460000 w 8460000"/>
              <a:gd name="connsiteY1" fmla="*/ 3600000 h 3600000"/>
              <a:gd name="connsiteX2" fmla="*/ 0 w 8460000"/>
              <a:gd name="connsiteY2" fmla="*/ 3600000 h 3600000"/>
            </a:gdLst>
            <a:ahLst/>
            <a:cxnLst>
              <a:cxn ang="0">
                <a:pos x="connsiteX0" y="connsiteY0"/>
              </a:cxn>
              <a:cxn ang="0">
                <a:pos x="connsiteX1" y="connsiteY1"/>
              </a:cxn>
              <a:cxn ang="0">
                <a:pos x="connsiteX2" y="connsiteY2"/>
              </a:cxn>
            </a:cxnLst>
            <a:rect l="l" t="t" r="r" b="b"/>
            <a:pathLst>
              <a:path w="8460000" h="3600000">
                <a:moveTo>
                  <a:pt x="8460000" y="0"/>
                </a:moveTo>
                <a:lnTo>
                  <a:pt x="8460000" y="3600000"/>
                </a:lnTo>
                <a:lnTo>
                  <a:pt x="0" y="3600000"/>
                </a:lnTo>
              </a:path>
            </a:pathLst>
          </a:custGeom>
          <a:noFill/>
          <a:ln w="889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lumMod val="50000"/>
                </a:schemeClr>
              </a:solidFill>
            </a:endParaRPr>
          </a:p>
        </p:txBody>
      </p:sp>
      <p:sp>
        <p:nvSpPr>
          <p:cNvPr id="17" name="矩形 16">
            <a:extLst>
              <a:ext uri="{FF2B5EF4-FFF2-40B4-BE49-F238E27FC236}">
                <a16:creationId xmlns:a16="http://schemas.microsoft.com/office/drawing/2014/main" id="{85A98CF9-DD7D-4C41-B6C9-DAD4BCD59ECB}"/>
              </a:ext>
            </a:extLst>
          </p:cNvPr>
          <p:cNvSpPr/>
          <p:nvPr/>
        </p:nvSpPr>
        <p:spPr>
          <a:xfrm>
            <a:off x="2496000" y="4070016"/>
            <a:ext cx="7200000" cy="6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E226D6C6-C91D-444C-99B3-5D905D069D00}"/>
              </a:ext>
            </a:extLst>
          </p:cNvPr>
          <p:cNvSpPr txBox="1"/>
          <p:nvPr/>
        </p:nvSpPr>
        <p:spPr>
          <a:xfrm>
            <a:off x="1605440" y="1250646"/>
            <a:ext cx="9112383" cy="1953548"/>
          </a:xfrm>
          <a:prstGeom prst="rect">
            <a:avLst/>
          </a:prstGeom>
          <a:noFill/>
        </p:spPr>
        <p:txBody>
          <a:bodyPr wrap="square" rtlCol="0">
            <a:spAutoFit/>
          </a:bodyPr>
          <a:lstStyle/>
          <a:p>
            <a:pPr algn="ctr">
              <a:lnSpc>
                <a:spcPct val="150000"/>
              </a:lnSpc>
            </a:pPr>
            <a:r>
              <a:rPr lang="en-US" altLang="zh-TW" sz="2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Analysis of the factors influencing overtaking in two-lane highways: A driving simulator study.  </a:t>
            </a:r>
          </a:p>
          <a:p>
            <a:pPr algn="ctr">
              <a:lnSpc>
                <a:spcPct val="150000"/>
              </a:lnSpc>
            </a:pPr>
            <a:r>
              <a:rPr lang="zh-TW" altLang="en-US" sz="2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兩車道高速公路超車影響因素分析</a:t>
            </a:r>
            <a:r>
              <a:rPr lang="en-US" altLang="zh-TW" sz="2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基於駕駛模擬的研究</a:t>
            </a:r>
            <a:endParaRPr lang="en-US" altLang="zh-TW" sz="2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文字方塊 11">
            <a:extLst>
              <a:ext uri="{FF2B5EF4-FFF2-40B4-BE49-F238E27FC236}">
                <a16:creationId xmlns:a16="http://schemas.microsoft.com/office/drawing/2014/main" id="{E226D6C6-C91D-444C-99B3-5D905D069D00}"/>
              </a:ext>
            </a:extLst>
          </p:cNvPr>
          <p:cNvSpPr txBox="1"/>
          <p:nvPr/>
        </p:nvSpPr>
        <p:spPr>
          <a:xfrm>
            <a:off x="2496000" y="4032873"/>
            <a:ext cx="7185180" cy="2246769"/>
          </a:xfrm>
          <a:prstGeom prst="rect">
            <a:avLst/>
          </a:prstGeom>
          <a:noFill/>
        </p:spPr>
        <p:txBody>
          <a:bodyPr wrap="square" rtlCol="0">
            <a:spAutoFit/>
          </a:bodyPr>
          <a:lstStyle/>
          <a:p>
            <a:r>
              <a:rPr lang="zh-TW" altLang="en-US" sz="20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作者：</a:t>
            </a:r>
            <a:r>
              <a:rPr lang="pt-BR" altLang="zh-TW" sz="20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Figueira, A. C., &amp; Larocca, A. P. C. (2020).</a:t>
            </a:r>
          </a:p>
          <a:p>
            <a:r>
              <a:rPr lang="zh-TW" altLang="en-US" sz="20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期刊：</a:t>
            </a:r>
            <a:r>
              <a:rPr lang="en-US" altLang="zh-TW" sz="20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Transportation research part F: traffic psychology and </a:t>
            </a:r>
            <a:r>
              <a:rPr lang="en-US" altLang="zh-TW" sz="2000" b="1" dirty="0" err="1">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behaviour</a:t>
            </a:r>
            <a:r>
              <a:rPr lang="en-US" altLang="zh-TW" sz="20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 69, 38-48.</a:t>
            </a:r>
          </a:p>
          <a:p>
            <a:r>
              <a:rPr lang="zh-TW" altLang="en-US" sz="20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關鍵字：</a:t>
            </a:r>
            <a:endParaRPr lang="en-US" altLang="zh-TW" sz="20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r"/>
            <a:r>
              <a:rPr lang="zh-TW" altLang="en-US" sz="20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簡報者：林俊佑</a:t>
            </a:r>
            <a:endParaRPr lang="en-US" altLang="zh-TW" sz="20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r"/>
            <a:r>
              <a:rPr lang="zh-TW" altLang="en-US" sz="20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指導教授：柳永青</a:t>
            </a:r>
            <a:endParaRPr lang="zh-TW" altLang="zh-TW" sz="20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sz="2000" b="1" dirty="0">
              <a:solidFill>
                <a:schemeClr val="accent2">
                  <a:lumMod val="7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a:extLst>
              <a:ext uri="{FF2B5EF4-FFF2-40B4-BE49-F238E27FC236}">
                <a16:creationId xmlns:a16="http://schemas.microsoft.com/office/drawing/2014/main" id="{21ACF76A-9301-4AE8-AFCB-30255B78134B}"/>
              </a:ext>
            </a:extLst>
          </p:cNvPr>
          <p:cNvSpPr>
            <a:spLocks noGrp="1"/>
          </p:cNvSpPr>
          <p:nvPr>
            <p:ph type="sldNum" sz="quarter" idx="12"/>
          </p:nvPr>
        </p:nvSpPr>
        <p:spPr/>
        <p:txBody>
          <a:bodyPr/>
          <a:lstStyle/>
          <a:p>
            <a:fld id="{70CCEE11-ED14-124A-A67C-225DB931776F}" type="slidenum">
              <a:rPr kumimoji="1" lang="zh-TW" altLang="en-US" smtClean="0"/>
              <a:t>1</a:t>
            </a:fld>
            <a:endParaRPr kumimoji="1" lang="zh-TW" altLang="en-US"/>
          </a:p>
        </p:txBody>
      </p:sp>
    </p:spTree>
    <p:extLst>
      <p:ext uri="{BB962C8B-B14F-4D97-AF65-F5344CB8AC3E}">
        <p14:creationId xmlns:p14="http://schemas.microsoft.com/office/powerpoint/2010/main" val="361959095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091682"/>
            <a:ext cx="11705824" cy="5326703"/>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10</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3405271" cy="2658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數據收集</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 name="圖片 1">
            <a:extLst>
              <a:ext uri="{FF2B5EF4-FFF2-40B4-BE49-F238E27FC236}">
                <a16:creationId xmlns:a16="http://schemas.microsoft.com/office/drawing/2014/main" id="{97DC1378-57BD-4D91-869E-BFA157C75555}"/>
              </a:ext>
            </a:extLst>
          </p:cNvPr>
          <p:cNvPicPr>
            <a:picLocks noChangeAspect="1"/>
          </p:cNvPicPr>
          <p:nvPr/>
        </p:nvPicPr>
        <p:blipFill>
          <a:blip r:embed="rId4"/>
          <a:stretch>
            <a:fillRect/>
          </a:stretch>
        </p:blipFill>
        <p:spPr>
          <a:xfrm>
            <a:off x="2973434" y="1445420"/>
            <a:ext cx="5139971" cy="4757504"/>
          </a:xfrm>
          <a:prstGeom prst="rect">
            <a:avLst/>
          </a:prstGeom>
        </p:spPr>
      </p:pic>
    </p:spTree>
    <p:extLst>
      <p:ext uri="{BB962C8B-B14F-4D97-AF65-F5344CB8AC3E}">
        <p14:creationId xmlns:p14="http://schemas.microsoft.com/office/powerpoint/2010/main" val="278114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38335"/>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11</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3405271" cy="2658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實驗設計</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9" name="矩形 78">
            <a:extLst>
              <a:ext uri="{FF2B5EF4-FFF2-40B4-BE49-F238E27FC236}">
                <a16:creationId xmlns:a16="http://schemas.microsoft.com/office/drawing/2014/main" id="{9731B099-7031-4FCE-B4C9-F760CD101898}"/>
              </a:ext>
            </a:extLst>
          </p:cNvPr>
          <p:cNvSpPr/>
          <p:nvPr/>
        </p:nvSpPr>
        <p:spPr>
          <a:xfrm>
            <a:off x="664517" y="1156174"/>
            <a:ext cx="10950309" cy="2794483"/>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TW" sz="2400" dirty="0">
                <a:solidFill>
                  <a:srgbClr val="202122"/>
                </a:solidFill>
                <a:latin typeface="微軟正黑體" panose="020B0604030504040204" pitchFamily="34" charset="-120"/>
                <a:ea typeface="微軟正黑體" panose="020B0604030504040204" pitchFamily="34" charset="-120"/>
              </a:rPr>
              <a:t>2(</a:t>
            </a:r>
            <a:r>
              <a:rPr lang="zh-TW" altLang="en-US" sz="2400" dirty="0">
                <a:solidFill>
                  <a:srgbClr val="202122"/>
                </a:solidFill>
                <a:latin typeface="微軟正黑體" panose="020B0604030504040204" pitchFamily="34" charset="-120"/>
                <a:ea typeface="微軟正黑體" panose="020B0604030504040204" pitchFamily="34" charset="-120"/>
              </a:rPr>
              <a:t>前車車速：</a:t>
            </a:r>
            <a:r>
              <a:rPr lang="en-US" altLang="zh-TW" sz="2400" dirty="0">
                <a:solidFill>
                  <a:srgbClr val="202122"/>
                </a:solidFill>
                <a:latin typeface="微軟正黑體" panose="020B0604030504040204" pitchFamily="34" charset="-120"/>
                <a:ea typeface="微軟正黑體" panose="020B0604030504040204" pitchFamily="34" charset="-120"/>
              </a:rPr>
              <a:t>40</a:t>
            </a:r>
            <a:r>
              <a:rPr lang="zh-TW" altLang="en-US" sz="2400" dirty="0">
                <a:solidFill>
                  <a:srgbClr val="202122"/>
                </a:solidFill>
                <a:latin typeface="微軟正黑體" panose="020B0604030504040204" pitchFamily="34" charset="-120"/>
                <a:ea typeface="微軟正黑體" panose="020B0604030504040204" pitchFamily="34" charset="-120"/>
              </a:rPr>
              <a:t>公里</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小時、</a:t>
            </a:r>
            <a:r>
              <a:rPr lang="en-US" altLang="zh-TW" sz="2400" dirty="0">
                <a:solidFill>
                  <a:srgbClr val="202122"/>
                </a:solidFill>
                <a:latin typeface="微軟正黑體" panose="020B0604030504040204" pitchFamily="34" charset="-120"/>
                <a:ea typeface="微軟正黑體" panose="020B0604030504040204" pitchFamily="34" charset="-120"/>
              </a:rPr>
              <a:t>60</a:t>
            </a:r>
            <a:r>
              <a:rPr lang="zh-TW" altLang="en-US" sz="2400" dirty="0">
                <a:solidFill>
                  <a:srgbClr val="202122"/>
                </a:solidFill>
                <a:latin typeface="微軟正黑體" panose="020B0604030504040204" pitchFamily="34" charset="-120"/>
                <a:ea typeface="微軟正黑體" panose="020B0604030504040204" pitchFamily="34" charset="-120"/>
              </a:rPr>
              <a:t>公里</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小時</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2(</a:t>
            </a:r>
            <a:r>
              <a:rPr lang="zh-TW" altLang="en-US" sz="2400" dirty="0">
                <a:solidFill>
                  <a:srgbClr val="202122"/>
                </a:solidFill>
                <a:latin typeface="微軟正黑體" panose="020B0604030504040204" pitchFamily="34" charset="-120"/>
                <a:ea typeface="微軟正黑體" panose="020B0604030504040204" pitchFamily="34" charset="-120"/>
              </a:rPr>
              <a:t>前車類型：轎車、卡車</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2(passing sight </a:t>
            </a:r>
            <a:r>
              <a:rPr lang="en-US" altLang="zh-TW" sz="2400">
                <a:solidFill>
                  <a:srgbClr val="202122"/>
                </a:solidFill>
                <a:latin typeface="微軟正黑體" panose="020B0604030504040204" pitchFamily="34" charset="-120"/>
                <a:ea typeface="微軟正黑體" panose="020B0604030504040204" pitchFamily="34" charset="-120"/>
              </a:rPr>
              <a:t>distance, PSD</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446m</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560m)</a:t>
            </a:r>
            <a:r>
              <a:rPr lang="zh-TW" altLang="en-US" sz="2400" dirty="0">
                <a:solidFill>
                  <a:srgbClr val="202122"/>
                </a:solidFill>
                <a:latin typeface="微軟正黑體" panose="020B0604030504040204" pitchFamily="34" charset="-120"/>
                <a:ea typeface="微軟正黑體" panose="020B0604030504040204" pitchFamily="34" charset="-120"/>
              </a:rPr>
              <a:t>組內設計</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超車開始時目標車輛與前車車輛之間的距離 </a:t>
            </a:r>
            <a:r>
              <a:rPr lang="en-US" altLang="zh-TW" sz="2400" dirty="0">
                <a:solidFill>
                  <a:srgbClr val="202122"/>
                </a:solidFill>
                <a:latin typeface="微軟正黑體" panose="020B0604030504040204" pitchFamily="34" charset="-120"/>
                <a:ea typeface="微軟正黑體" panose="020B0604030504040204" pitchFamily="34" charset="-120"/>
              </a:rPr>
              <a:t>(</a:t>
            </a:r>
            <a:r>
              <a:rPr lang="en-US" altLang="zh-TW" sz="2400" b="1" dirty="0" err="1">
                <a:solidFill>
                  <a:srgbClr val="202122"/>
                </a:solidFill>
                <a:latin typeface="微軟正黑體" panose="020B0604030504040204" pitchFamily="34" charset="-120"/>
                <a:ea typeface="微軟正黑體" panose="020B0604030504040204" pitchFamily="34" charset="-120"/>
              </a:rPr>
              <a:t>dIV</a:t>
            </a:r>
            <a:r>
              <a:rPr lang="en-US" altLang="zh-TW" sz="2400" dirty="0">
                <a:solidFill>
                  <a:srgbClr val="202122"/>
                </a:solidFill>
                <a:latin typeface="微軟正黑體" panose="020B0604030504040204" pitchFamily="34" charset="-120"/>
                <a:ea typeface="微軟正黑體" panose="020B0604030504040204" pitchFamily="34" charset="-120"/>
              </a:rPr>
              <a:t>) </a:t>
            </a:r>
            <a:r>
              <a:rPr lang="zh-TW" altLang="en-US" sz="2400" dirty="0">
                <a:solidFill>
                  <a:srgbClr val="202122"/>
                </a:solidFill>
                <a:latin typeface="微軟正黑體" panose="020B0604030504040204" pitchFamily="34" charset="-120"/>
                <a:ea typeface="微軟正黑體" panose="020B0604030504040204" pitchFamily="34" charset="-120"/>
              </a:rPr>
              <a:t>是因變量</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隨機將參與者使用簡單拉丁方格分組。每個參與者只駕駛一個場景，完成所有內容</a:t>
            </a:r>
          </a:p>
        </p:txBody>
      </p:sp>
      <p:pic>
        <p:nvPicPr>
          <p:cNvPr id="2" name="圖片 1">
            <a:extLst>
              <a:ext uri="{FF2B5EF4-FFF2-40B4-BE49-F238E27FC236}">
                <a16:creationId xmlns:a16="http://schemas.microsoft.com/office/drawing/2014/main" id="{E56EBCF7-B30E-4FB4-BE58-FD843AED03E2}"/>
              </a:ext>
            </a:extLst>
          </p:cNvPr>
          <p:cNvPicPr>
            <a:picLocks noChangeAspect="1"/>
          </p:cNvPicPr>
          <p:nvPr/>
        </p:nvPicPr>
        <p:blipFill rotWithShape="1">
          <a:blip r:embed="rId4"/>
          <a:srcRect b="8291"/>
          <a:stretch/>
        </p:blipFill>
        <p:spPr>
          <a:xfrm>
            <a:off x="383843" y="4119223"/>
            <a:ext cx="4827253" cy="2179042"/>
          </a:xfrm>
          <a:prstGeom prst="rect">
            <a:avLst/>
          </a:prstGeom>
        </p:spPr>
      </p:pic>
      <p:pic>
        <p:nvPicPr>
          <p:cNvPr id="5" name="圖片 4">
            <a:extLst>
              <a:ext uri="{FF2B5EF4-FFF2-40B4-BE49-F238E27FC236}">
                <a16:creationId xmlns:a16="http://schemas.microsoft.com/office/drawing/2014/main" id="{CB8C45F7-CF9D-4C64-B501-9B98F804A8A6}"/>
              </a:ext>
            </a:extLst>
          </p:cNvPr>
          <p:cNvPicPr>
            <a:picLocks noChangeAspect="1"/>
          </p:cNvPicPr>
          <p:nvPr/>
        </p:nvPicPr>
        <p:blipFill>
          <a:blip r:embed="rId5"/>
          <a:stretch>
            <a:fillRect/>
          </a:stretch>
        </p:blipFill>
        <p:spPr>
          <a:xfrm>
            <a:off x="5937737" y="3616799"/>
            <a:ext cx="5506463" cy="2681465"/>
          </a:xfrm>
          <a:prstGeom prst="rect">
            <a:avLst/>
          </a:prstGeom>
        </p:spPr>
      </p:pic>
    </p:spTree>
    <p:extLst>
      <p:ext uri="{BB962C8B-B14F-4D97-AF65-F5344CB8AC3E}">
        <p14:creationId xmlns:p14="http://schemas.microsoft.com/office/powerpoint/2010/main" val="37023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38335"/>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12</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3405271" cy="2658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實驗設計</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6" name="圖片 5">
            <a:extLst>
              <a:ext uri="{FF2B5EF4-FFF2-40B4-BE49-F238E27FC236}">
                <a16:creationId xmlns:a16="http://schemas.microsoft.com/office/drawing/2014/main" id="{AC81FA77-FB0B-45A9-9CB0-367035C56ED7}"/>
              </a:ext>
            </a:extLst>
          </p:cNvPr>
          <p:cNvPicPr>
            <a:picLocks noChangeAspect="1"/>
          </p:cNvPicPr>
          <p:nvPr/>
        </p:nvPicPr>
        <p:blipFill>
          <a:blip r:embed="rId4"/>
          <a:stretch>
            <a:fillRect/>
          </a:stretch>
        </p:blipFill>
        <p:spPr>
          <a:xfrm>
            <a:off x="235659" y="1637431"/>
            <a:ext cx="6889470" cy="2336692"/>
          </a:xfrm>
          <a:prstGeom prst="rect">
            <a:avLst/>
          </a:prstGeom>
        </p:spPr>
      </p:pic>
      <p:pic>
        <p:nvPicPr>
          <p:cNvPr id="7" name="圖片 6">
            <a:extLst>
              <a:ext uri="{FF2B5EF4-FFF2-40B4-BE49-F238E27FC236}">
                <a16:creationId xmlns:a16="http://schemas.microsoft.com/office/drawing/2014/main" id="{FBA7C128-6AA0-490D-BA99-1F7076550C8A}"/>
              </a:ext>
            </a:extLst>
          </p:cNvPr>
          <p:cNvPicPr>
            <a:picLocks noChangeAspect="1"/>
          </p:cNvPicPr>
          <p:nvPr/>
        </p:nvPicPr>
        <p:blipFill>
          <a:blip r:embed="rId5"/>
          <a:stretch>
            <a:fillRect/>
          </a:stretch>
        </p:blipFill>
        <p:spPr>
          <a:xfrm>
            <a:off x="7463037" y="2876660"/>
            <a:ext cx="4493304" cy="3422052"/>
          </a:xfrm>
          <a:prstGeom prst="rect">
            <a:avLst/>
          </a:prstGeom>
        </p:spPr>
      </p:pic>
    </p:spTree>
    <p:extLst>
      <p:ext uri="{BB962C8B-B14F-4D97-AF65-F5344CB8AC3E}">
        <p14:creationId xmlns:p14="http://schemas.microsoft.com/office/powerpoint/2010/main" val="298472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38335"/>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13</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3405271" cy="2658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程序</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9" name="矩形 78">
            <a:extLst>
              <a:ext uri="{FF2B5EF4-FFF2-40B4-BE49-F238E27FC236}">
                <a16:creationId xmlns:a16="http://schemas.microsoft.com/office/drawing/2014/main" id="{9731B099-7031-4FCE-B4C9-F760CD101898}"/>
              </a:ext>
            </a:extLst>
          </p:cNvPr>
          <p:cNvSpPr/>
          <p:nvPr/>
        </p:nvSpPr>
        <p:spPr>
          <a:xfrm>
            <a:off x="664517" y="1156174"/>
            <a:ext cx="10689283" cy="2794483"/>
          </a:xfrm>
          <a:prstGeom prst="rect">
            <a:avLst/>
          </a:prstGeom>
        </p:spPr>
        <p:txBody>
          <a:bodyPr wrap="square">
            <a:spAutoFit/>
          </a:bodyPr>
          <a:lstStyle/>
          <a:p>
            <a:pPr marL="457200" indent="-457200">
              <a:lnSpc>
                <a:spcPct val="150000"/>
              </a:lnSpc>
              <a:buFont typeface="+mj-lt"/>
              <a:buAutoNum type="arabicPeriod"/>
            </a:pPr>
            <a:r>
              <a:rPr lang="zh-TW" altLang="en-US" sz="2400" dirty="0">
                <a:solidFill>
                  <a:srgbClr val="202122"/>
                </a:solidFill>
                <a:latin typeface="微軟正黑體" panose="020B0604030504040204" pitchFamily="34" charset="-120"/>
                <a:ea typeface="微軟正黑體" panose="020B0604030504040204" pitchFamily="34" charset="-120"/>
              </a:rPr>
              <a:t>同意參與研究後，調整駕駛模擬器和眼動儀。</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r>
              <a:rPr lang="zh-TW" altLang="en-US" sz="2400" dirty="0">
                <a:solidFill>
                  <a:srgbClr val="202122"/>
                </a:solidFill>
                <a:latin typeface="微軟正黑體" panose="020B0604030504040204" pitchFamily="34" charset="-120"/>
                <a:ea typeface="微軟正黑體" panose="020B0604030504040204" pitchFamily="34" charset="-120"/>
              </a:rPr>
              <a:t>每個參與者至少駕駛一次練習場景，以便熟悉駕駛模擬器。參與者被要求按照他們通常開車的方式開車，而沒有實驗者的任何具體指導。</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r>
              <a:rPr lang="zh-TW" altLang="en-US" sz="2400" dirty="0">
                <a:solidFill>
                  <a:srgbClr val="202122"/>
                </a:solidFill>
                <a:latin typeface="微軟正黑體" panose="020B0604030504040204" pitchFamily="34" charset="-120"/>
                <a:ea typeface="微軟正黑體" panose="020B0604030504040204" pitchFamily="34" charset="-120"/>
              </a:rPr>
              <a:t>正是實驗，每位司機都遇到了 </a:t>
            </a:r>
            <a:r>
              <a:rPr lang="en-US" altLang="zh-TW" sz="2400" dirty="0">
                <a:solidFill>
                  <a:srgbClr val="202122"/>
                </a:solidFill>
                <a:latin typeface="微軟正黑體" panose="020B0604030504040204" pitchFamily="34" charset="-120"/>
                <a:ea typeface="微軟正黑體" panose="020B0604030504040204" pitchFamily="34" charset="-120"/>
              </a:rPr>
              <a:t>8 </a:t>
            </a:r>
            <a:r>
              <a:rPr lang="zh-TW" altLang="en-US" sz="2400" dirty="0">
                <a:solidFill>
                  <a:srgbClr val="202122"/>
                </a:solidFill>
                <a:latin typeface="微軟正黑體" panose="020B0604030504040204" pitchFamily="34" charset="-120"/>
                <a:ea typeface="微軟正黑體" panose="020B0604030504040204" pitchFamily="34" charset="-120"/>
              </a:rPr>
              <a:t>次超越前車車輛的情境。</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r>
              <a:rPr lang="zh-TW" altLang="en-US" sz="2400" dirty="0">
                <a:solidFill>
                  <a:srgbClr val="202122"/>
                </a:solidFill>
                <a:latin typeface="微軟正黑體" panose="020B0604030504040204" pitchFamily="34" charset="-120"/>
                <a:ea typeface="微軟正黑體" panose="020B0604030504040204" pitchFamily="34" charset="-120"/>
              </a:rPr>
              <a:t>實驗後，每位參與者都參加了持續不到 </a:t>
            </a:r>
            <a:r>
              <a:rPr lang="en-US" altLang="zh-TW" sz="2400" dirty="0">
                <a:solidFill>
                  <a:srgbClr val="202122"/>
                </a:solidFill>
                <a:latin typeface="微軟正黑體" panose="020B0604030504040204" pitchFamily="34" charset="-120"/>
                <a:ea typeface="微軟正黑體" panose="020B0604030504040204" pitchFamily="34" charset="-120"/>
              </a:rPr>
              <a:t>15 </a:t>
            </a:r>
            <a:r>
              <a:rPr lang="zh-TW" altLang="en-US" sz="2400" dirty="0">
                <a:solidFill>
                  <a:srgbClr val="202122"/>
                </a:solidFill>
                <a:latin typeface="微軟正黑體" panose="020B0604030504040204" pitchFamily="34" charset="-120"/>
                <a:ea typeface="微軟正黑體" panose="020B0604030504040204" pitchFamily="34" charset="-120"/>
              </a:rPr>
              <a:t>分鐘的會議。</a:t>
            </a: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5928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38335"/>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14</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6" y="648505"/>
            <a:ext cx="4592951" cy="2658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結果</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資料取對數分析之用意</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9" name="矩形 78">
            <a:extLst>
              <a:ext uri="{FF2B5EF4-FFF2-40B4-BE49-F238E27FC236}">
                <a16:creationId xmlns:a16="http://schemas.microsoft.com/office/drawing/2014/main" id="{9731B099-7031-4FCE-B4C9-F760CD101898}"/>
              </a:ext>
            </a:extLst>
          </p:cNvPr>
          <p:cNvSpPr/>
          <p:nvPr/>
        </p:nvSpPr>
        <p:spPr>
          <a:xfrm>
            <a:off x="664518" y="1121006"/>
            <a:ext cx="10689282" cy="2794483"/>
          </a:xfrm>
          <a:prstGeom prst="rect">
            <a:avLst/>
          </a:prstGeom>
        </p:spPr>
        <p:txBody>
          <a:bodyPr wrap="square">
            <a:spAutoFit/>
          </a:bodyPr>
          <a:lstStyle/>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縮小資料的絕對數值，方便計算。</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取對數之後不會改變資料的性質和相關關係，但壓縮了變數的尺度</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 且所得到的資料易消除異方差問題。</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當然，如果資料集中有負數當然就不能取對數了。實踐中，取對數的一般是水平量，而不是比例資料，例如變化率等。</a:t>
            </a: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6681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38335"/>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15</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6" y="648505"/>
            <a:ext cx="4592951" cy="2658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結果</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9" name="矩形 78">
            <a:extLst>
              <a:ext uri="{FF2B5EF4-FFF2-40B4-BE49-F238E27FC236}">
                <a16:creationId xmlns:a16="http://schemas.microsoft.com/office/drawing/2014/main" id="{9731B099-7031-4FCE-B4C9-F760CD101898}"/>
              </a:ext>
            </a:extLst>
          </p:cNvPr>
          <p:cNvSpPr/>
          <p:nvPr/>
        </p:nvSpPr>
        <p:spPr>
          <a:xfrm>
            <a:off x="664518" y="1121006"/>
            <a:ext cx="10689282" cy="2240485"/>
          </a:xfrm>
          <a:prstGeom prst="rect">
            <a:avLst/>
          </a:prstGeom>
        </p:spPr>
        <p:txBody>
          <a:bodyPr wrap="square">
            <a:spAutoFit/>
          </a:bodyPr>
          <a:lstStyle/>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前車車輛速度為 </a:t>
            </a:r>
            <a:r>
              <a:rPr lang="en-US" altLang="zh-TW" sz="2400" dirty="0">
                <a:solidFill>
                  <a:srgbClr val="202122"/>
                </a:solidFill>
                <a:latin typeface="微軟正黑體" panose="020B0604030504040204" pitchFamily="34" charset="-120"/>
                <a:ea typeface="微軟正黑體" panose="020B0604030504040204" pitchFamily="34" charset="-120"/>
              </a:rPr>
              <a:t>40 km/h (M = 50.47 m) </a:t>
            </a:r>
            <a:r>
              <a:rPr lang="zh-TW" altLang="en-US" sz="2400" dirty="0">
                <a:solidFill>
                  <a:srgbClr val="202122"/>
                </a:solidFill>
                <a:latin typeface="微軟正黑體" panose="020B0604030504040204" pitchFamily="34" charset="-120"/>
                <a:ea typeface="微軟正黑體" panose="020B0604030504040204" pitchFamily="34" charset="-120"/>
              </a:rPr>
              <a:t>的處理的平均跟隨間隙 </a:t>
            </a:r>
            <a:r>
              <a:rPr lang="en-US" altLang="zh-TW" sz="2400" dirty="0">
                <a:solidFill>
                  <a:srgbClr val="202122"/>
                </a:solidFill>
                <a:latin typeface="微軟正黑體" panose="020B0604030504040204" pitchFamily="34" charset="-120"/>
                <a:ea typeface="微軟正黑體" panose="020B0604030504040204" pitchFamily="34" charset="-120"/>
              </a:rPr>
              <a:t>(</a:t>
            </a:r>
            <a:r>
              <a:rPr lang="en-US" altLang="zh-TW" sz="2400" dirty="0" err="1">
                <a:solidFill>
                  <a:srgbClr val="202122"/>
                </a:solidFill>
                <a:latin typeface="微軟正黑體" panose="020B0604030504040204" pitchFamily="34" charset="-120"/>
                <a:ea typeface="微軟正黑體" panose="020B0604030504040204" pitchFamily="34" charset="-120"/>
              </a:rPr>
              <a:t>dIV</a:t>
            </a:r>
            <a:r>
              <a:rPr lang="en-US" altLang="zh-TW" sz="2400" dirty="0">
                <a:solidFill>
                  <a:srgbClr val="202122"/>
                </a:solidFill>
                <a:latin typeface="微軟正黑體" panose="020B0604030504040204" pitchFamily="34" charset="-120"/>
                <a:ea typeface="微軟正黑體" panose="020B0604030504040204" pitchFamily="34" charset="-120"/>
              </a:rPr>
              <a:t>) </a:t>
            </a:r>
            <a:r>
              <a:rPr lang="zh-TW" altLang="en-US" sz="2400" dirty="0">
                <a:solidFill>
                  <a:srgbClr val="202122"/>
                </a:solidFill>
                <a:latin typeface="微軟正黑體" panose="020B0604030504040204" pitchFamily="34" charset="-120"/>
                <a:ea typeface="微軟正黑體" panose="020B0604030504040204" pitchFamily="34" charset="-120"/>
              </a:rPr>
              <a:t>小於前車車輛速度為 </a:t>
            </a:r>
            <a:r>
              <a:rPr lang="en-US" altLang="zh-TW" sz="2400" dirty="0">
                <a:solidFill>
                  <a:srgbClr val="202122"/>
                </a:solidFill>
                <a:latin typeface="微軟正黑體" panose="020B0604030504040204" pitchFamily="34" charset="-120"/>
                <a:ea typeface="微軟正黑體" panose="020B0604030504040204" pitchFamily="34" charset="-120"/>
              </a:rPr>
              <a:t>60 km/h (M = 86.42 m) </a:t>
            </a:r>
            <a:r>
              <a:rPr lang="zh-TW" altLang="en-US" sz="2400" dirty="0">
                <a:solidFill>
                  <a:srgbClr val="202122"/>
                </a:solidFill>
                <a:latin typeface="微軟正黑體" panose="020B0604030504040204" pitchFamily="34" charset="-120"/>
                <a:ea typeface="微軟正黑體" panose="020B0604030504040204" pitchFamily="34" charset="-120"/>
              </a:rPr>
              <a:t>的處理</a:t>
            </a:r>
            <a:r>
              <a:rPr lang="en-US" altLang="zh-TW" sz="2400" dirty="0">
                <a:solidFill>
                  <a:srgbClr val="202122"/>
                </a:solidFill>
                <a:latin typeface="微軟正黑體" panose="020B0604030504040204" pitchFamily="34" charset="-120"/>
                <a:ea typeface="微軟正黑體" panose="020B0604030504040204" pitchFamily="34" charset="-120"/>
              </a:rPr>
              <a:t>.</a:t>
            </a: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當前車車速為</a:t>
            </a:r>
            <a:r>
              <a:rPr lang="en-US" altLang="zh-TW" sz="2400" dirty="0">
                <a:solidFill>
                  <a:srgbClr val="202122"/>
                </a:solidFill>
                <a:latin typeface="微軟正黑體" panose="020B0604030504040204" pitchFamily="34" charset="-120"/>
                <a:ea typeface="微軟正黑體" panose="020B0604030504040204" pitchFamily="34" charset="-120"/>
              </a:rPr>
              <a:t>60 km/h</a:t>
            </a:r>
            <a:r>
              <a:rPr lang="zh-TW" altLang="en-US" sz="2400" dirty="0">
                <a:solidFill>
                  <a:srgbClr val="202122"/>
                </a:solidFill>
                <a:latin typeface="微軟正黑體" panose="020B0604030504040204" pitchFamily="34" charset="-120"/>
                <a:ea typeface="微軟正黑體" panose="020B0604030504040204" pitchFamily="34" charset="-120"/>
              </a:rPr>
              <a:t>時，處理的平均速度為</a:t>
            </a:r>
            <a:r>
              <a:rPr lang="en-US" altLang="zh-TW" sz="2400" dirty="0">
                <a:solidFill>
                  <a:srgbClr val="202122"/>
                </a:solidFill>
                <a:latin typeface="微軟正黑體" panose="020B0604030504040204" pitchFamily="34" charset="-120"/>
                <a:ea typeface="微軟正黑體" panose="020B0604030504040204" pitchFamily="34" charset="-120"/>
              </a:rPr>
              <a:t>M = 79.23 km/h</a:t>
            </a:r>
            <a:r>
              <a:rPr lang="zh-TW" altLang="en-US" sz="2400" dirty="0">
                <a:solidFill>
                  <a:srgbClr val="202122"/>
                </a:solidFill>
                <a:latin typeface="微軟正黑體" panose="020B0604030504040204" pitchFamily="34" charset="-120"/>
                <a:ea typeface="微軟正黑體" panose="020B0604030504040204" pitchFamily="34" charset="-120"/>
              </a:rPr>
              <a:t>，高於前車車速為</a:t>
            </a:r>
            <a:r>
              <a:rPr lang="en-US" altLang="zh-TW" sz="2400" dirty="0">
                <a:solidFill>
                  <a:srgbClr val="202122"/>
                </a:solidFill>
                <a:latin typeface="微軟正黑體" panose="020B0604030504040204" pitchFamily="34" charset="-120"/>
                <a:ea typeface="微軟正黑體" panose="020B0604030504040204" pitchFamily="34" charset="-120"/>
              </a:rPr>
              <a:t>40 km/h</a:t>
            </a:r>
            <a:r>
              <a:rPr lang="zh-TW" altLang="en-US" sz="2400" dirty="0">
                <a:solidFill>
                  <a:srgbClr val="202122"/>
                </a:solidFill>
                <a:latin typeface="微軟正黑體" panose="020B0604030504040204" pitchFamily="34" charset="-120"/>
                <a:ea typeface="微軟正黑體" panose="020B0604030504040204" pitchFamily="34" charset="-120"/>
              </a:rPr>
              <a:t>的處理平均速度（ </a:t>
            </a:r>
            <a:r>
              <a:rPr lang="en-US" altLang="zh-TW" sz="2400" dirty="0">
                <a:solidFill>
                  <a:srgbClr val="202122"/>
                </a:solidFill>
                <a:latin typeface="微軟正黑體" panose="020B0604030504040204" pitchFamily="34" charset="-120"/>
                <a:ea typeface="微軟正黑體" panose="020B0604030504040204" pitchFamily="34" charset="-120"/>
              </a:rPr>
              <a:t>M = 62.37 </a:t>
            </a:r>
            <a:r>
              <a:rPr lang="zh-TW" altLang="en-US" sz="2400" dirty="0">
                <a:solidFill>
                  <a:srgbClr val="202122"/>
                </a:solidFill>
                <a:latin typeface="微軟正黑體" panose="020B0604030504040204" pitchFamily="34" charset="-120"/>
                <a:ea typeface="微軟正黑體" panose="020B0604030504040204" pitchFamily="34" charset="-120"/>
              </a:rPr>
              <a:t>公里</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小時）。</a:t>
            </a: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61D2C558-2B84-49AE-B4CD-AEFCD5146BF3}"/>
              </a:ext>
            </a:extLst>
          </p:cNvPr>
          <p:cNvPicPr>
            <a:picLocks noChangeAspect="1"/>
          </p:cNvPicPr>
          <p:nvPr/>
        </p:nvPicPr>
        <p:blipFill>
          <a:blip r:embed="rId4"/>
          <a:stretch>
            <a:fillRect/>
          </a:stretch>
        </p:blipFill>
        <p:spPr>
          <a:xfrm>
            <a:off x="3235570" y="3462777"/>
            <a:ext cx="5164015" cy="3258698"/>
          </a:xfrm>
          <a:prstGeom prst="rect">
            <a:avLst/>
          </a:prstGeom>
        </p:spPr>
      </p:pic>
    </p:spTree>
    <p:extLst>
      <p:ext uri="{BB962C8B-B14F-4D97-AF65-F5344CB8AC3E}">
        <p14:creationId xmlns:p14="http://schemas.microsoft.com/office/powerpoint/2010/main" val="117597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980079"/>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16</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6" y="648505"/>
            <a:ext cx="4592951" cy="2658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結果</a:t>
            </a:r>
          </a:p>
        </p:txBody>
      </p:sp>
      <p:sp>
        <p:nvSpPr>
          <p:cNvPr id="79" name="矩形 78">
            <a:extLst>
              <a:ext uri="{FF2B5EF4-FFF2-40B4-BE49-F238E27FC236}">
                <a16:creationId xmlns:a16="http://schemas.microsoft.com/office/drawing/2014/main" id="{9731B099-7031-4FCE-B4C9-F760CD101898}"/>
              </a:ext>
            </a:extLst>
          </p:cNvPr>
          <p:cNvSpPr/>
          <p:nvPr/>
        </p:nvSpPr>
        <p:spPr>
          <a:xfrm>
            <a:off x="250517" y="962750"/>
            <a:ext cx="11619097" cy="3902479"/>
          </a:xfrm>
          <a:prstGeom prst="rect">
            <a:avLst/>
          </a:prstGeom>
        </p:spPr>
        <p:txBody>
          <a:bodyPr wrap="square">
            <a:spAutoFit/>
          </a:bodyPr>
          <a:lstStyle/>
          <a:p>
            <a:pPr marL="342900" indent="-342900">
              <a:lnSpc>
                <a:spcPct val="150000"/>
              </a:lnSpc>
              <a:buFont typeface="Wingdings" panose="05000000000000000000" pitchFamily="2" charset="2"/>
              <a:buChar char="p"/>
            </a:pPr>
            <a:r>
              <a:rPr lang="zh-TW" altLang="en-US" sz="2400" b="1" dirty="0">
                <a:solidFill>
                  <a:srgbClr val="202122"/>
                </a:solidFill>
                <a:latin typeface="微軟正黑體" panose="020B0604030504040204" pitchFamily="34" charset="-120"/>
                <a:ea typeface="微軟正黑體" panose="020B0604030504040204" pitchFamily="34" charset="-120"/>
              </a:rPr>
              <a:t>前車速度、前車類型</a:t>
            </a:r>
            <a:r>
              <a:rPr lang="zh-TW" altLang="en-US" sz="2400" dirty="0">
                <a:solidFill>
                  <a:srgbClr val="202122"/>
                </a:solidFill>
                <a:latin typeface="微軟正黑體" panose="020B0604030504040204" pitchFamily="34" charset="-120"/>
                <a:ea typeface="微軟正黑體" panose="020B0604030504040204" pitchFamily="34" charset="-120"/>
              </a:rPr>
              <a:t>和</a:t>
            </a:r>
            <a:r>
              <a:rPr lang="zh-TW" altLang="en-US" sz="2400" b="1" dirty="0">
                <a:solidFill>
                  <a:srgbClr val="202122"/>
                </a:solidFill>
                <a:latin typeface="微軟正黑體" panose="020B0604030504040204" pitchFamily="34" charset="-120"/>
                <a:ea typeface="微軟正黑體" panose="020B0604030504040204" pitchFamily="34" charset="-120"/>
              </a:rPr>
              <a:t>超車視距</a:t>
            </a:r>
            <a:r>
              <a:rPr lang="zh-TW" altLang="en-US" sz="2400" dirty="0">
                <a:solidFill>
                  <a:srgbClr val="202122"/>
                </a:solidFill>
                <a:latin typeface="微軟正黑體" panose="020B0604030504040204" pitchFamily="34" charset="-120"/>
                <a:ea typeface="微軟正黑體" panose="020B0604030504040204" pitchFamily="34" charset="-120"/>
              </a:rPr>
              <a:t>對</a:t>
            </a:r>
            <a:r>
              <a:rPr lang="zh-TW" altLang="en-US" sz="2400" b="1" dirty="0">
                <a:solidFill>
                  <a:schemeClr val="accent1"/>
                </a:solidFill>
                <a:latin typeface="微軟正黑體" panose="020B0604030504040204" pitchFamily="34" charset="-120"/>
                <a:ea typeface="微軟正黑體" panose="020B0604030504040204" pitchFamily="34" charset="-120"/>
              </a:rPr>
              <a:t>跟車間隙</a:t>
            </a:r>
            <a:r>
              <a:rPr lang="zh-TW" altLang="en-US" sz="2400" dirty="0">
                <a:solidFill>
                  <a:srgbClr val="202122"/>
                </a:solidFill>
                <a:latin typeface="微軟正黑體" panose="020B0604030504040204" pitchFamily="34" charset="-120"/>
                <a:ea typeface="微軟正黑體" panose="020B0604030504040204" pitchFamily="34" charset="-120"/>
              </a:rPr>
              <a:t>的影響以及之間的交互關係</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前車速度有顯著影響</a:t>
            </a:r>
            <a:r>
              <a:rPr lang="en-US" altLang="zh-TW" sz="2400" dirty="0">
                <a:solidFill>
                  <a:srgbClr val="202122"/>
                </a:solidFill>
                <a:latin typeface="微軟正黑體" panose="020B0604030504040204" pitchFamily="34" charset="-120"/>
                <a:ea typeface="微軟正黑體" panose="020B0604030504040204" pitchFamily="34" charset="-120"/>
              </a:rPr>
              <a:t>F </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1,79</a:t>
            </a:r>
            <a:r>
              <a:rPr lang="zh-TW" altLang="en-US" sz="2400" dirty="0">
                <a:solidFill>
                  <a:srgbClr val="202122"/>
                </a:solidFill>
                <a:latin typeface="微軟正黑體" panose="020B0604030504040204" pitchFamily="34" charset="-120"/>
                <a:ea typeface="微軟正黑體" panose="020B0604030504040204" pitchFamily="34" charset="-120"/>
              </a:rPr>
              <a:t>）  </a:t>
            </a:r>
            <a:r>
              <a:rPr lang="en-US" altLang="zh-TW" sz="2400" dirty="0">
                <a:solidFill>
                  <a:srgbClr val="202122"/>
                </a:solidFill>
                <a:latin typeface="微軟正黑體" panose="020B0604030504040204" pitchFamily="34" charset="-120"/>
                <a:ea typeface="微軟正黑體" panose="020B0604030504040204" pitchFamily="34" charset="-120"/>
              </a:rPr>
              <a:t>= 139.68; p &lt; 0.001</a:t>
            </a: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前車類型</a:t>
            </a:r>
            <a:r>
              <a:rPr lang="en-US" altLang="zh-TW" sz="2400" dirty="0">
                <a:solidFill>
                  <a:srgbClr val="202122"/>
                </a:solidFill>
                <a:latin typeface="微軟正黑體" panose="020B0604030504040204" pitchFamily="34" charset="-120"/>
                <a:ea typeface="微軟正黑體" panose="020B0604030504040204" pitchFamily="34" charset="-120"/>
              </a:rPr>
              <a:t>F (1,79)  = 0.65; p  = 0.42</a:t>
            </a:r>
            <a:r>
              <a:rPr lang="zh-TW" altLang="en-US" sz="2400" dirty="0">
                <a:solidFill>
                  <a:srgbClr val="202122"/>
                </a:solidFill>
                <a:latin typeface="微軟正黑體" panose="020B0604030504040204" pitchFamily="34" charset="-120"/>
                <a:ea typeface="微軟正黑體" panose="020B0604030504040204" pitchFamily="34" charset="-120"/>
              </a:rPr>
              <a:t>）和通過視距（</a:t>
            </a:r>
            <a:r>
              <a:rPr lang="en-US" altLang="zh-TW" sz="2400" dirty="0">
                <a:solidFill>
                  <a:srgbClr val="202122"/>
                </a:solidFill>
                <a:latin typeface="微軟正黑體" panose="020B0604030504040204" pitchFamily="34" charset="-120"/>
                <a:ea typeface="微軟正黑體" panose="020B0604030504040204" pitchFamily="34" charset="-120"/>
              </a:rPr>
              <a:t>PSD</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F (1,79)  = 0.20; p  = 0.66 ) </a:t>
            </a:r>
            <a:r>
              <a:rPr lang="zh-TW" altLang="en-US" sz="2400" dirty="0">
                <a:solidFill>
                  <a:srgbClr val="202122"/>
                </a:solidFill>
                <a:latin typeface="微軟正黑體" panose="020B0604030504040204" pitchFamily="34" charset="-120"/>
                <a:ea typeface="微軟正黑體" panose="020B0604030504040204" pitchFamily="34" charset="-120"/>
              </a:rPr>
              <a:t>沒有顯示出顯著的影響（</a:t>
            </a:r>
            <a:r>
              <a:rPr lang="en-US" altLang="zh-TW" sz="2400" dirty="0">
                <a:solidFill>
                  <a:srgbClr val="202122"/>
                </a:solidFill>
                <a:latin typeface="微軟正黑體" panose="020B0604030504040204" pitchFamily="34" charset="-120"/>
                <a:ea typeface="微軟正黑體" panose="020B0604030504040204" pitchFamily="34" charset="-120"/>
              </a:rPr>
              <a:t>p &gt; 0.05</a:t>
            </a:r>
            <a:r>
              <a:rPr lang="zh-TW" altLang="en-US" sz="2400" dirty="0">
                <a:solidFill>
                  <a:srgbClr val="202122"/>
                </a:solidFill>
                <a:latin typeface="微軟正黑體" panose="020B0604030504040204" pitchFamily="34" charset="-120"/>
                <a:ea typeface="微軟正黑體" panose="020B0604030504040204" pitchFamily="34" charset="-120"/>
              </a:rPr>
              <a:t>）。</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前車速度的影響顯著，但車輛類型不顯著。這一結果與</a:t>
            </a:r>
            <a:r>
              <a:rPr lang="en-US" altLang="zh-TW" sz="2400" dirty="0">
                <a:solidFill>
                  <a:srgbClr val="202122"/>
                </a:solidFill>
                <a:latin typeface="微軟正黑體" panose="020B0604030504040204" pitchFamily="34" charset="-120"/>
                <a:ea typeface="微軟正黑體" panose="020B0604030504040204" pitchFamily="34" charset="-120"/>
              </a:rPr>
              <a:t>Jenkins &amp; </a:t>
            </a:r>
            <a:r>
              <a:rPr lang="en-US" altLang="zh-TW" sz="2400" dirty="0" err="1">
                <a:solidFill>
                  <a:srgbClr val="202122"/>
                </a:solidFill>
                <a:latin typeface="微軟正黑體" panose="020B0604030504040204" pitchFamily="34" charset="-120"/>
                <a:ea typeface="微軟正黑體" panose="020B0604030504040204" pitchFamily="34" charset="-120"/>
              </a:rPr>
              <a:t>Rilett</a:t>
            </a:r>
            <a:r>
              <a:rPr lang="en-US" altLang="zh-TW" sz="2400" dirty="0">
                <a:solidFill>
                  <a:srgbClr val="202122"/>
                </a:solidFill>
                <a:latin typeface="微軟正黑體" panose="020B0604030504040204" pitchFamily="34" charset="-120"/>
                <a:ea typeface="微軟正黑體" panose="020B0604030504040204" pitchFamily="34" charset="-120"/>
              </a:rPr>
              <a:t> (2004)</a:t>
            </a:r>
            <a:r>
              <a:rPr lang="zh-TW" altLang="en-US" sz="2400" dirty="0">
                <a:solidFill>
                  <a:srgbClr val="202122"/>
                </a:solidFill>
                <a:latin typeface="微軟正黑體" panose="020B0604030504040204" pitchFamily="34" charset="-120"/>
                <a:ea typeface="微軟正黑體" panose="020B0604030504040204" pitchFamily="34" charset="-120"/>
              </a:rPr>
              <a:t>獲得的結果不同。</a:t>
            </a:r>
          </a:p>
          <a:p>
            <a:pPr marL="342900" indent="-342900">
              <a:lnSpc>
                <a:spcPct val="150000"/>
              </a:lnSpc>
              <a:buFont typeface="Wingdings" panose="05000000000000000000" pitchFamily="2" charset="2"/>
              <a:buChar char="p"/>
            </a:pP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78AC2AD6-D65A-49C5-9C11-554049622660}"/>
              </a:ext>
            </a:extLst>
          </p:cNvPr>
          <p:cNvPicPr>
            <a:picLocks noChangeAspect="1"/>
          </p:cNvPicPr>
          <p:nvPr/>
        </p:nvPicPr>
        <p:blipFill>
          <a:blip r:embed="rId4"/>
          <a:stretch>
            <a:fillRect/>
          </a:stretch>
        </p:blipFill>
        <p:spPr>
          <a:xfrm>
            <a:off x="3481753" y="3742830"/>
            <a:ext cx="6806251" cy="3002277"/>
          </a:xfrm>
          <a:prstGeom prst="rect">
            <a:avLst/>
          </a:prstGeom>
        </p:spPr>
      </p:pic>
      <p:sp>
        <p:nvSpPr>
          <p:cNvPr id="15" name="矩形 14">
            <a:extLst>
              <a:ext uri="{FF2B5EF4-FFF2-40B4-BE49-F238E27FC236}">
                <a16:creationId xmlns:a16="http://schemas.microsoft.com/office/drawing/2014/main" id="{8036E081-C668-40DD-8661-3B4863117781}"/>
              </a:ext>
            </a:extLst>
          </p:cNvPr>
          <p:cNvSpPr/>
          <p:nvPr/>
        </p:nvSpPr>
        <p:spPr>
          <a:xfrm>
            <a:off x="6275279" y="4237629"/>
            <a:ext cx="4545623" cy="2637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noFill/>
            </a:endParaRPr>
          </a:p>
        </p:txBody>
      </p:sp>
      <p:sp>
        <p:nvSpPr>
          <p:cNvPr id="16" name="矩形 15">
            <a:extLst>
              <a:ext uri="{FF2B5EF4-FFF2-40B4-BE49-F238E27FC236}">
                <a16:creationId xmlns:a16="http://schemas.microsoft.com/office/drawing/2014/main" id="{9E4B722A-086B-475F-81B9-947447FE53B4}"/>
              </a:ext>
            </a:extLst>
          </p:cNvPr>
          <p:cNvSpPr/>
          <p:nvPr/>
        </p:nvSpPr>
        <p:spPr>
          <a:xfrm>
            <a:off x="6103429" y="5633816"/>
            <a:ext cx="4545623" cy="2637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noFill/>
            </a:endParaRPr>
          </a:p>
        </p:txBody>
      </p:sp>
    </p:spTree>
    <p:extLst>
      <p:ext uri="{BB962C8B-B14F-4D97-AF65-F5344CB8AC3E}">
        <p14:creationId xmlns:p14="http://schemas.microsoft.com/office/powerpoint/2010/main" val="214340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38335"/>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17</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3230144" cy="2658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結果</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交互作用的影響</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9" name="矩形 78">
            <a:extLst>
              <a:ext uri="{FF2B5EF4-FFF2-40B4-BE49-F238E27FC236}">
                <a16:creationId xmlns:a16="http://schemas.microsoft.com/office/drawing/2014/main" id="{9731B099-7031-4FCE-B4C9-F760CD101898}"/>
              </a:ext>
            </a:extLst>
          </p:cNvPr>
          <p:cNvSpPr/>
          <p:nvPr/>
        </p:nvSpPr>
        <p:spPr>
          <a:xfrm>
            <a:off x="664517" y="1156174"/>
            <a:ext cx="11082005" cy="3348481"/>
          </a:xfrm>
          <a:prstGeom prst="rect">
            <a:avLst/>
          </a:prstGeom>
        </p:spPr>
        <p:txBody>
          <a:bodyPr wrap="square">
            <a:spAutoFit/>
          </a:bodyPr>
          <a:lstStyle/>
          <a:p>
            <a:pPr marL="342900" indent="-342900">
              <a:lnSpc>
                <a:spcPct val="150000"/>
              </a:lnSpc>
              <a:buFont typeface="Wingdings" panose="05000000000000000000" pitchFamily="2" charset="2"/>
              <a:buChar char="p"/>
            </a:pPr>
            <a:r>
              <a:rPr lang="en-US" altLang="zh-TW" sz="2400" dirty="0" err="1">
                <a:solidFill>
                  <a:srgbClr val="202122"/>
                </a:solidFill>
                <a:latin typeface="微軟正黑體" panose="020B0604030504040204" pitchFamily="34" charset="-120"/>
                <a:ea typeface="微軟正黑體" panose="020B0604030504040204" pitchFamily="34" charset="-120"/>
              </a:rPr>
              <a:t>Speed_IV×PSD</a:t>
            </a:r>
            <a:r>
              <a:rPr lang="zh-TW" altLang="en-US" sz="2400" dirty="0">
                <a:solidFill>
                  <a:srgbClr val="202122"/>
                </a:solidFill>
                <a:latin typeface="微軟正黑體" panose="020B0604030504040204" pitchFamily="34" charset="-120"/>
                <a:ea typeface="微軟正黑體" panose="020B0604030504040204" pitchFamily="34" charset="-120"/>
              </a:rPr>
              <a:t>之交互作用顯著</a:t>
            </a:r>
            <a:r>
              <a:rPr lang="en-US" altLang="zh-TW" sz="2400" dirty="0">
                <a:solidFill>
                  <a:srgbClr val="202122"/>
                </a:solidFill>
                <a:latin typeface="微軟正黑體" panose="020B0604030504040204" pitchFamily="34" charset="-120"/>
                <a:ea typeface="微軟正黑體" panose="020B0604030504040204" pitchFamily="34" charset="-120"/>
              </a:rPr>
              <a:t>F (1,79)  = 20.28; p  &lt; 0.001</a:t>
            </a:r>
            <a:r>
              <a:rPr lang="zh-TW" altLang="en-US" sz="2400" dirty="0">
                <a:solidFill>
                  <a:srgbClr val="202122"/>
                </a:solidFill>
                <a:latin typeface="微軟正黑體" panose="020B0604030504040204" pitchFamily="34" charset="-120"/>
                <a:ea typeface="微軟正黑體" panose="020B0604030504040204" pitchFamily="34" charset="-120"/>
              </a:rPr>
              <a:t>。</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n"/>
            </a:pPr>
            <a:r>
              <a:rPr lang="zh-TW" altLang="en-US" sz="2400" dirty="0">
                <a:solidFill>
                  <a:srgbClr val="202122"/>
                </a:solidFill>
                <a:latin typeface="微軟正黑體" panose="020B0604030504040204" pitchFamily="34" charset="-120"/>
                <a:ea typeface="微軟正黑體" panose="020B0604030504040204" pitchFamily="34" charset="-120"/>
              </a:rPr>
              <a:t>簡單的事後測試表明，當前車的速度為 </a:t>
            </a:r>
            <a:r>
              <a:rPr lang="en-US" altLang="zh-TW" sz="2400" dirty="0">
                <a:solidFill>
                  <a:srgbClr val="202122"/>
                </a:solidFill>
                <a:latin typeface="微軟正黑體" panose="020B0604030504040204" pitchFamily="34" charset="-120"/>
                <a:ea typeface="微軟正黑體" panose="020B0604030504040204" pitchFamily="34" charset="-120"/>
              </a:rPr>
              <a:t>40 </a:t>
            </a:r>
            <a:r>
              <a:rPr lang="zh-TW" altLang="en-US" sz="2400" dirty="0">
                <a:solidFill>
                  <a:srgbClr val="202122"/>
                </a:solidFill>
                <a:latin typeface="微軟正黑體" panose="020B0604030504040204" pitchFamily="34" charset="-120"/>
                <a:ea typeface="微軟正黑體" panose="020B0604030504040204" pitchFamily="34" charset="-120"/>
              </a:rPr>
              <a:t>公里</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小時時，參與者傾向於保持較小的跟車間隙。比較</a:t>
            </a:r>
            <a:r>
              <a:rPr lang="en-US" altLang="zh-TW" sz="2400" dirty="0">
                <a:solidFill>
                  <a:srgbClr val="202122"/>
                </a:solidFill>
                <a:latin typeface="微軟正黑體" panose="020B0604030504040204" pitchFamily="34" charset="-120"/>
                <a:ea typeface="微軟正黑體" panose="020B0604030504040204" pitchFamily="34" charset="-120"/>
              </a:rPr>
              <a:t>446-560 m</a:t>
            </a:r>
            <a:r>
              <a:rPr lang="zh-TW" altLang="en-US" sz="2400" dirty="0">
                <a:solidFill>
                  <a:srgbClr val="202122"/>
                </a:solidFill>
                <a:latin typeface="微軟正黑體" panose="020B0604030504040204" pitchFamily="34" charset="-120"/>
                <a:ea typeface="微軟正黑體" panose="020B0604030504040204" pitchFamily="34" charset="-120"/>
              </a:rPr>
              <a:t>的通過視距時，跟隨間隙的差異很小（</a:t>
            </a:r>
            <a:r>
              <a:rPr lang="en-US" altLang="zh-TW" sz="2400" dirty="0">
                <a:solidFill>
                  <a:srgbClr val="202122"/>
                </a:solidFill>
                <a:latin typeface="微軟正黑體" panose="020B0604030504040204" pitchFamily="34" charset="-120"/>
                <a:ea typeface="微軟正黑體" panose="020B0604030504040204" pitchFamily="34" charset="-120"/>
              </a:rPr>
              <a:t>5.27 m</a:t>
            </a:r>
            <a:r>
              <a:rPr lang="zh-TW" altLang="en-US" sz="2400" dirty="0">
                <a:solidFill>
                  <a:srgbClr val="202122"/>
                </a:solidFill>
                <a:latin typeface="微軟正黑體" panose="020B0604030504040204" pitchFamily="34" charset="-120"/>
                <a:ea typeface="微軟正黑體" panose="020B0604030504040204" pitchFamily="34" charset="-120"/>
              </a:rPr>
              <a:t>）</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n"/>
            </a:pPr>
            <a:r>
              <a:rPr lang="zh-TW" altLang="en-US" sz="2400" dirty="0">
                <a:solidFill>
                  <a:srgbClr val="202122"/>
                </a:solidFill>
                <a:latin typeface="微軟正黑體" panose="020B0604030504040204" pitchFamily="34" charset="-120"/>
                <a:ea typeface="微軟正黑體" panose="020B0604030504040204" pitchFamily="34" charset="-120"/>
              </a:rPr>
              <a:t>當阻礙車輛的速度為 </a:t>
            </a:r>
            <a:r>
              <a:rPr lang="en-US" altLang="zh-TW" sz="2400" dirty="0">
                <a:solidFill>
                  <a:srgbClr val="202122"/>
                </a:solidFill>
                <a:latin typeface="微軟正黑體" panose="020B0604030504040204" pitchFamily="34" charset="-120"/>
                <a:ea typeface="微軟正黑體" panose="020B0604030504040204" pitchFamily="34" charset="-120"/>
              </a:rPr>
              <a:t>60 km/h </a:t>
            </a:r>
            <a:r>
              <a:rPr lang="zh-TW" altLang="en-US" sz="2400" dirty="0">
                <a:solidFill>
                  <a:srgbClr val="202122"/>
                </a:solidFill>
                <a:latin typeface="微軟正黑體" panose="020B0604030504040204" pitchFamily="34" charset="-120"/>
                <a:ea typeface="微軟正黑體" panose="020B0604030504040204" pitchFamily="34" charset="-120"/>
              </a:rPr>
              <a:t>時，跟車間隙之間的差異增加到 </a:t>
            </a:r>
            <a:r>
              <a:rPr lang="en-US" altLang="zh-TW" sz="2400" dirty="0">
                <a:solidFill>
                  <a:srgbClr val="202122"/>
                </a:solidFill>
                <a:latin typeface="微軟正黑體" panose="020B0604030504040204" pitchFamily="34" charset="-120"/>
                <a:ea typeface="微軟正黑體" panose="020B0604030504040204" pitchFamily="34" charset="-120"/>
              </a:rPr>
              <a:t>12.5 m</a:t>
            </a:r>
          </a:p>
          <a:p>
            <a:pPr marL="342900" indent="-342900">
              <a:lnSpc>
                <a:spcPct val="150000"/>
              </a:lnSpc>
              <a:buFont typeface="Wingdings" panose="05000000000000000000" pitchFamily="2" charset="2"/>
              <a:buChar char="n"/>
            </a:pPr>
            <a:r>
              <a:rPr lang="zh-TW" altLang="en-US" sz="2400" dirty="0">
                <a:solidFill>
                  <a:srgbClr val="202122"/>
                </a:solidFill>
                <a:latin typeface="微軟正黑體" panose="020B0604030504040204" pitchFamily="34" charset="-120"/>
                <a:ea typeface="微軟正黑體" panose="020B0604030504040204" pitchFamily="34" charset="-120"/>
              </a:rPr>
              <a:t>當通過視距為</a:t>
            </a:r>
            <a:r>
              <a:rPr lang="en-US" altLang="zh-TW" sz="2400" dirty="0">
                <a:solidFill>
                  <a:srgbClr val="202122"/>
                </a:solidFill>
                <a:latin typeface="微軟正黑體" panose="020B0604030504040204" pitchFamily="34" charset="-120"/>
                <a:ea typeface="微軟正黑體" panose="020B0604030504040204" pitchFamily="34" charset="-120"/>
              </a:rPr>
              <a:t>446 m</a:t>
            </a:r>
            <a:r>
              <a:rPr lang="zh-TW" altLang="en-US" sz="2400" dirty="0">
                <a:solidFill>
                  <a:srgbClr val="202122"/>
                </a:solidFill>
                <a:latin typeface="微軟正黑體" panose="020B0604030504040204" pitchFamily="34" charset="-120"/>
                <a:ea typeface="微軟正黑體" panose="020B0604030504040204" pitchFamily="34" charset="-120"/>
              </a:rPr>
              <a:t>時差異較大</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n"/>
            </a:pPr>
            <a:r>
              <a:rPr lang="zh-TW" altLang="en-US" sz="2400" dirty="0">
                <a:solidFill>
                  <a:srgbClr val="202122"/>
                </a:solidFill>
                <a:latin typeface="微軟正黑體" panose="020B0604030504040204" pitchFamily="34" charset="-120"/>
                <a:ea typeface="微軟正黑體" panose="020B0604030504040204" pitchFamily="34" charset="-120"/>
              </a:rPr>
              <a:t>當阻礙車輛的速度較高時，駕駛員保持較大的跟車間隙</a:t>
            </a: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52C45DF6-549E-4AFD-AABF-94F19C7D97A7}"/>
              </a:ext>
            </a:extLst>
          </p:cNvPr>
          <p:cNvPicPr>
            <a:picLocks noChangeAspect="1"/>
          </p:cNvPicPr>
          <p:nvPr/>
        </p:nvPicPr>
        <p:blipFill>
          <a:blip r:embed="rId4"/>
          <a:stretch>
            <a:fillRect/>
          </a:stretch>
        </p:blipFill>
        <p:spPr>
          <a:xfrm>
            <a:off x="5917659" y="4471668"/>
            <a:ext cx="6274341" cy="2386332"/>
          </a:xfrm>
          <a:prstGeom prst="rect">
            <a:avLst/>
          </a:prstGeom>
        </p:spPr>
      </p:pic>
      <p:pic>
        <p:nvPicPr>
          <p:cNvPr id="10" name="圖片 9">
            <a:extLst>
              <a:ext uri="{FF2B5EF4-FFF2-40B4-BE49-F238E27FC236}">
                <a16:creationId xmlns:a16="http://schemas.microsoft.com/office/drawing/2014/main" id="{026D3A8C-831B-4D42-898C-EAF16C87B594}"/>
              </a:ext>
            </a:extLst>
          </p:cNvPr>
          <p:cNvPicPr>
            <a:picLocks noChangeAspect="1"/>
          </p:cNvPicPr>
          <p:nvPr/>
        </p:nvPicPr>
        <p:blipFill>
          <a:blip r:embed="rId5"/>
          <a:stretch>
            <a:fillRect/>
          </a:stretch>
        </p:blipFill>
        <p:spPr>
          <a:xfrm>
            <a:off x="562707" y="4544851"/>
            <a:ext cx="3455721" cy="2235158"/>
          </a:xfrm>
          <a:prstGeom prst="rect">
            <a:avLst/>
          </a:prstGeom>
        </p:spPr>
      </p:pic>
    </p:spTree>
    <p:extLst>
      <p:ext uri="{BB962C8B-B14F-4D97-AF65-F5344CB8AC3E}">
        <p14:creationId xmlns:p14="http://schemas.microsoft.com/office/powerpoint/2010/main" val="348220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38335"/>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18</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3230144" cy="2658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fontScale="85000" lnSpcReduction="10000"/>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結果</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年齡、性別和駕照時間的影響</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9" name="矩形 78">
            <a:extLst>
              <a:ext uri="{FF2B5EF4-FFF2-40B4-BE49-F238E27FC236}">
                <a16:creationId xmlns:a16="http://schemas.microsoft.com/office/drawing/2014/main" id="{9731B099-7031-4FCE-B4C9-F760CD101898}"/>
              </a:ext>
            </a:extLst>
          </p:cNvPr>
          <p:cNvSpPr/>
          <p:nvPr/>
        </p:nvSpPr>
        <p:spPr>
          <a:xfrm>
            <a:off x="664517" y="1156174"/>
            <a:ext cx="11082005" cy="3348481"/>
          </a:xfrm>
          <a:prstGeom prst="rect">
            <a:avLst/>
          </a:prstGeom>
        </p:spPr>
        <p:txBody>
          <a:bodyPr wrap="square">
            <a:spAutoFit/>
          </a:bodyPr>
          <a:lstStyle/>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測試性別（女性</a:t>
            </a:r>
            <a:r>
              <a:rPr lang="en-US" altLang="zh-TW" sz="2400" dirty="0">
                <a:solidFill>
                  <a:srgbClr val="202122"/>
                </a:solidFill>
                <a:latin typeface="微軟正黑體" panose="020B0604030504040204" pitchFamily="34" charset="-120"/>
                <a:ea typeface="微軟正黑體" panose="020B0604030504040204" pitchFamily="34" charset="-120"/>
              </a:rPr>
              <a:t>n=25 </a:t>
            </a:r>
            <a:r>
              <a:rPr lang="zh-TW" altLang="en-US" sz="2400" dirty="0">
                <a:solidFill>
                  <a:srgbClr val="202122"/>
                </a:solidFill>
                <a:latin typeface="微軟正黑體" panose="020B0604030504040204" pitchFamily="34" charset="-120"/>
                <a:ea typeface="微軟正黑體" panose="020B0604030504040204" pitchFamily="34" charset="-120"/>
              </a:rPr>
              <a:t>和</a:t>
            </a:r>
            <a:r>
              <a:rPr lang="en-US" altLang="zh-TW" sz="2400" dirty="0">
                <a:solidFill>
                  <a:srgbClr val="202122"/>
                </a:solidFill>
                <a:latin typeface="微軟正黑體" panose="020B0604030504040204" pitchFamily="34" charset="-120"/>
                <a:ea typeface="微軟正黑體" panose="020B0604030504040204" pitchFamily="34" charset="-120"/>
              </a:rPr>
              <a:t> </a:t>
            </a:r>
            <a:r>
              <a:rPr lang="zh-TW" altLang="en-US" sz="2400" dirty="0">
                <a:solidFill>
                  <a:srgbClr val="202122"/>
                </a:solidFill>
                <a:latin typeface="微軟正黑體" panose="020B0604030504040204" pitchFamily="34" charset="-120"/>
                <a:ea typeface="微軟正黑體" panose="020B0604030504040204" pitchFamily="34" charset="-120"/>
              </a:rPr>
              <a:t>男性</a:t>
            </a:r>
            <a:r>
              <a:rPr lang="en-US" altLang="zh-TW" sz="2400" dirty="0">
                <a:solidFill>
                  <a:srgbClr val="202122"/>
                </a:solidFill>
                <a:latin typeface="微軟正黑體" panose="020B0604030504040204" pitchFamily="34" charset="-120"/>
                <a:ea typeface="微軟正黑體" panose="020B0604030504040204" pitchFamily="34" charset="-120"/>
              </a:rPr>
              <a:t>n=55</a:t>
            </a:r>
            <a:r>
              <a:rPr lang="zh-TW" altLang="en-US" sz="2400" dirty="0">
                <a:solidFill>
                  <a:srgbClr val="202122"/>
                </a:solidFill>
                <a:latin typeface="微軟正黑體" panose="020B0604030504040204" pitchFamily="34" charset="-120"/>
                <a:ea typeface="微軟正黑體" panose="020B0604030504040204" pitchFamily="34" charset="-120"/>
              </a:rPr>
              <a:t>）、年齡（</a:t>
            </a:r>
            <a:r>
              <a:rPr lang="en-US" altLang="zh-TW" sz="2400" dirty="0">
                <a:solidFill>
                  <a:srgbClr val="202122"/>
                </a:solidFill>
                <a:latin typeface="微軟正黑體" panose="020B0604030504040204" pitchFamily="34" charset="-120"/>
                <a:ea typeface="微軟正黑體" panose="020B0604030504040204" pitchFamily="34" charset="-120"/>
              </a:rPr>
              <a:t>n </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25</a:t>
            </a:r>
            <a:r>
              <a:rPr lang="zh-TW" altLang="en-US" sz="2400" dirty="0">
                <a:solidFill>
                  <a:srgbClr val="202122"/>
                </a:solidFill>
                <a:latin typeface="微軟正黑體" panose="020B0604030504040204" pitchFamily="34" charset="-120"/>
                <a:ea typeface="微軟正黑體" panose="020B0604030504040204" pitchFamily="34" charset="-120"/>
              </a:rPr>
              <a:t>）  </a:t>
            </a:r>
            <a:r>
              <a:rPr lang="en-US" altLang="zh-TW" sz="2400" dirty="0">
                <a:solidFill>
                  <a:srgbClr val="202122"/>
                </a:solidFill>
                <a:latin typeface="微軟正黑體" panose="020B0604030504040204" pitchFamily="34" charset="-120"/>
                <a:ea typeface="微軟正黑體" panose="020B0604030504040204" pitchFamily="34" charset="-120"/>
              </a:rPr>
              <a:t>=45 </a:t>
            </a:r>
            <a:r>
              <a:rPr lang="zh-TW" altLang="en-US" sz="2400" dirty="0">
                <a:solidFill>
                  <a:srgbClr val="202122"/>
                </a:solidFill>
                <a:latin typeface="微軟正黑體" panose="020B0604030504040204" pitchFamily="34" charset="-120"/>
                <a:ea typeface="微軟正黑體" panose="020B0604030504040204" pitchFamily="34" charset="-120"/>
              </a:rPr>
              <a:t>和</a:t>
            </a:r>
            <a:r>
              <a:rPr lang="en-US" altLang="zh-TW" sz="2400" dirty="0">
                <a:solidFill>
                  <a:srgbClr val="202122"/>
                </a:solidFill>
                <a:latin typeface="微軟正黑體" panose="020B0604030504040204" pitchFamily="34" charset="-120"/>
                <a:ea typeface="微軟正黑體" panose="020B0604030504040204" pitchFamily="34" charset="-120"/>
              </a:rPr>
              <a:t>n </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&gt;25</a:t>
            </a:r>
            <a:r>
              <a:rPr lang="zh-TW" altLang="en-US" sz="2400" dirty="0">
                <a:solidFill>
                  <a:srgbClr val="202122"/>
                </a:solidFill>
                <a:latin typeface="微軟正黑體" panose="020B0604030504040204" pitchFamily="34" charset="-120"/>
                <a:ea typeface="微軟正黑體" panose="020B0604030504040204" pitchFamily="34" charset="-120"/>
              </a:rPr>
              <a:t>）  </a:t>
            </a:r>
            <a:r>
              <a:rPr lang="en-US" altLang="zh-TW" sz="2400" dirty="0">
                <a:solidFill>
                  <a:srgbClr val="202122"/>
                </a:solidFill>
                <a:latin typeface="微軟正黑體" panose="020B0604030504040204" pitchFamily="34" charset="-120"/>
                <a:ea typeface="微軟正黑體" panose="020B0604030504040204" pitchFamily="34" charset="-120"/>
              </a:rPr>
              <a:t>=38</a:t>
            </a:r>
            <a:r>
              <a:rPr lang="zh-TW" altLang="en-US" sz="2400" dirty="0">
                <a:solidFill>
                  <a:srgbClr val="202122"/>
                </a:solidFill>
                <a:latin typeface="微軟正黑體" panose="020B0604030504040204" pitchFamily="34" charset="-120"/>
                <a:ea typeface="微軟正黑體" panose="020B0604030504040204" pitchFamily="34" charset="-120"/>
              </a:rPr>
              <a:t>）和駕照時間（</a:t>
            </a:r>
            <a:r>
              <a:rPr lang="en-US" altLang="zh-TW" sz="2400" dirty="0">
                <a:solidFill>
                  <a:srgbClr val="202122"/>
                </a:solidFill>
                <a:latin typeface="微軟正黑體" panose="020B0604030504040204" pitchFamily="34" charset="-120"/>
                <a:ea typeface="微軟正黑體" panose="020B0604030504040204" pitchFamily="34" charset="-120"/>
              </a:rPr>
              <a:t>n </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5</a:t>
            </a:r>
            <a:r>
              <a:rPr lang="zh-TW" altLang="en-US" sz="2400" dirty="0">
                <a:solidFill>
                  <a:srgbClr val="202122"/>
                </a:solidFill>
                <a:latin typeface="微軟正黑體" panose="020B0604030504040204" pitchFamily="34" charset="-120"/>
                <a:ea typeface="微軟正黑體" panose="020B0604030504040204" pitchFamily="34" charset="-120"/>
              </a:rPr>
              <a:t>） </a:t>
            </a:r>
            <a:r>
              <a:rPr lang="en-US" altLang="zh-TW" sz="2400" dirty="0">
                <a:solidFill>
                  <a:srgbClr val="202122"/>
                </a:solidFill>
                <a:latin typeface="微軟正黑體" panose="020B0604030504040204" pitchFamily="34" charset="-120"/>
                <a:ea typeface="微軟正黑體" panose="020B0604030504040204" pitchFamily="34" charset="-120"/>
              </a:rPr>
              <a:t>)  = 45 </a:t>
            </a:r>
            <a:r>
              <a:rPr lang="zh-TW" altLang="en-US" sz="2400" dirty="0">
                <a:solidFill>
                  <a:srgbClr val="202122"/>
                </a:solidFill>
                <a:latin typeface="微軟正黑體" panose="020B0604030504040204" pitchFamily="34" charset="-120"/>
                <a:ea typeface="微軟正黑體" panose="020B0604030504040204" pitchFamily="34" charset="-120"/>
              </a:rPr>
              <a:t>和</a:t>
            </a:r>
            <a:r>
              <a:rPr lang="en-US" altLang="zh-TW" sz="2400" dirty="0">
                <a:solidFill>
                  <a:srgbClr val="202122"/>
                </a:solidFill>
                <a:latin typeface="微軟正黑體" panose="020B0604030504040204" pitchFamily="34" charset="-120"/>
                <a:ea typeface="微軟正黑體" panose="020B0604030504040204" pitchFamily="34" charset="-120"/>
              </a:rPr>
              <a:t>n (&gt; 5)  = 35)</a:t>
            </a: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進行了組間因子分析。每個因素都經過單獨測試，但結果沒有統計學意義 </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性別 </a:t>
            </a:r>
            <a:r>
              <a:rPr lang="en-US" altLang="zh-TW" sz="2400" dirty="0">
                <a:solidFill>
                  <a:srgbClr val="202122"/>
                </a:solidFill>
                <a:latin typeface="微軟正黑體" panose="020B0604030504040204" pitchFamily="34" charset="-120"/>
                <a:ea typeface="微軟正黑體" panose="020B0604030504040204" pitchFamily="34" charset="-120"/>
              </a:rPr>
              <a:t>(F (1,78)  = 1.63; p = 0.21), </a:t>
            </a:r>
            <a:r>
              <a:rPr lang="zh-TW" altLang="en-US" sz="2400" dirty="0">
                <a:solidFill>
                  <a:srgbClr val="202122"/>
                </a:solidFill>
                <a:latin typeface="微軟正黑體" panose="020B0604030504040204" pitchFamily="34" charset="-120"/>
                <a:ea typeface="微軟正黑體" panose="020B0604030504040204" pitchFamily="34" charset="-120"/>
              </a:rPr>
              <a:t>年齡 </a:t>
            </a:r>
            <a:r>
              <a:rPr lang="en-US" altLang="zh-TW" sz="2400" dirty="0">
                <a:solidFill>
                  <a:srgbClr val="202122"/>
                </a:solidFill>
                <a:latin typeface="微軟正黑體" panose="020B0604030504040204" pitchFamily="34" charset="-120"/>
                <a:ea typeface="微軟正黑體" panose="020B0604030504040204" pitchFamily="34" charset="-120"/>
              </a:rPr>
              <a:t>(F (1,78)  = 2.51; p = 0.117)</a:t>
            </a:r>
            <a:r>
              <a:rPr lang="zh-TW" altLang="en-US" sz="2400" dirty="0">
                <a:solidFill>
                  <a:srgbClr val="202122"/>
                </a:solidFill>
                <a:latin typeface="微軟正黑體" panose="020B0604030504040204" pitchFamily="34" charset="-120"/>
                <a:ea typeface="微軟正黑體" panose="020B0604030504040204" pitchFamily="34" charset="-120"/>
              </a:rPr>
              <a:t>，以及駕照時間 </a:t>
            </a:r>
            <a:r>
              <a:rPr lang="en-US" altLang="zh-TW" sz="2400" dirty="0">
                <a:solidFill>
                  <a:srgbClr val="202122"/>
                </a:solidFill>
                <a:latin typeface="微軟正黑體" panose="020B0604030504040204" pitchFamily="34" charset="-120"/>
                <a:ea typeface="微軟正黑體" panose="020B0604030504040204" pitchFamily="34" charset="-120"/>
              </a:rPr>
              <a:t>(F(1,78)  = 0.95; p = 0.33</a:t>
            </a:r>
            <a:r>
              <a:rPr lang="zh-TW" altLang="en-US" sz="2400" dirty="0">
                <a:solidFill>
                  <a:srgbClr val="202122"/>
                </a:solidFill>
                <a:latin typeface="微軟正黑體" panose="020B0604030504040204" pitchFamily="34" charset="-120"/>
                <a:ea typeface="微軟正黑體" panose="020B0604030504040204" pitchFamily="34" charset="-120"/>
              </a:rPr>
              <a:t>。</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p"/>
            </a:pPr>
            <a:r>
              <a:rPr lang="en-US" altLang="zh-TW" sz="2400" dirty="0">
                <a:solidFill>
                  <a:srgbClr val="202122"/>
                </a:solidFill>
                <a:latin typeface="微軟正黑體" panose="020B0604030504040204" pitchFamily="34" charset="-120"/>
                <a:ea typeface="微軟正黑體" panose="020B0604030504040204" pitchFamily="34" charset="-120"/>
              </a:rPr>
              <a:t>Moreno et al., (2013); Farah, (2011)</a:t>
            </a:r>
            <a:r>
              <a:rPr lang="zh-TW" altLang="en-US" sz="2400" dirty="0">
                <a:solidFill>
                  <a:srgbClr val="202122"/>
                </a:solidFill>
                <a:latin typeface="微軟正黑體" panose="020B0604030504040204" pitchFamily="34" charset="-120"/>
                <a:ea typeface="微軟正黑體" panose="020B0604030504040204" pitchFamily="34" charset="-120"/>
              </a:rPr>
              <a:t>先前研究的性別和年齡結果支持這些發現。</a:t>
            </a: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27022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38335"/>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19</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6068484" cy="2658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結果</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駕駛模擬器的驗證</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9" name="矩形 78">
            <a:extLst>
              <a:ext uri="{FF2B5EF4-FFF2-40B4-BE49-F238E27FC236}">
                <a16:creationId xmlns:a16="http://schemas.microsoft.com/office/drawing/2014/main" id="{9731B099-7031-4FCE-B4C9-F760CD101898}"/>
              </a:ext>
            </a:extLst>
          </p:cNvPr>
          <p:cNvSpPr/>
          <p:nvPr/>
        </p:nvSpPr>
        <p:spPr>
          <a:xfrm>
            <a:off x="664518" y="1156174"/>
            <a:ext cx="10689282" cy="4456476"/>
          </a:xfrm>
          <a:prstGeom prst="rect">
            <a:avLst/>
          </a:prstGeom>
        </p:spPr>
        <p:txBody>
          <a:bodyPr wrap="square">
            <a:spAutoFit/>
          </a:bodyPr>
          <a:lstStyle/>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當心智負荷增加時，速度偏差增大，說明心智負荷降低了速度維持能力，使行駛速度更加不穩定。</a:t>
            </a: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隨心智工作量的增加，油門輸入值和油門輸入值的波動變小，說明腦力工作量的增加使駕駛員的</a:t>
            </a:r>
            <a:r>
              <a:rPr lang="zh-TW" altLang="en-US" sz="2400" dirty="0">
                <a:solidFill>
                  <a:srgbClr val="202122"/>
                </a:solidFill>
                <a:highlight>
                  <a:srgbClr val="FFFF00"/>
                </a:highlight>
                <a:latin typeface="微軟正黑體" panose="020B0604030504040204" pitchFamily="34" charset="-120"/>
                <a:ea typeface="微軟正黑體" panose="020B0604030504040204" pitchFamily="34" charset="-120"/>
              </a:rPr>
              <a:t>加速度更小、更穩定</a:t>
            </a:r>
            <a:r>
              <a:rPr lang="zh-TW" altLang="en-US" sz="2400" dirty="0">
                <a:solidFill>
                  <a:srgbClr val="202122"/>
                </a:solidFill>
                <a:latin typeface="微軟正黑體" panose="020B0604030504040204" pitchFamily="34" charset="-120"/>
                <a:ea typeface="微軟正黑體" panose="020B0604030504040204" pitchFamily="34" charset="-120"/>
              </a:rPr>
              <a:t>。</a:t>
            </a: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心理負荷與車道偏離或車道偏離的波動無關，說明心理負荷的增加對車輛的橫向位置沒有影響。</a:t>
            </a: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隨著心智工作量的增加，方向盤的輸入值增加，說明心智工作量的增加導致方向盤控制力增加。</a:t>
            </a:r>
          </a:p>
        </p:txBody>
      </p:sp>
      <p:pic>
        <p:nvPicPr>
          <p:cNvPr id="2" name="圖片 1">
            <a:extLst>
              <a:ext uri="{FF2B5EF4-FFF2-40B4-BE49-F238E27FC236}">
                <a16:creationId xmlns:a16="http://schemas.microsoft.com/office/drawing/2014/main" id="{883AA1F5-4ED8-4A5F-987F-D49F76D7E4A5}"/>
              </a:ext>
            </a:extLst>
          </p:cNvPr>
          <p:cNvPicPr>
            <a:picLocks noChangeAspect="1"/>
          </p:cNvPicPr>
          <p:nvPr/>
        </p:nvPicPr>
        <p:blipFill>
          <a:blip r:embed="rId4"/>
          <a:stretch>
            <a:fillRect/>
          </a:stretch>
        </p:blipFill>
        <p:spPr>
          <a:xfrm>
            <a:off x="3872456" y="3901086"/>
            <a:ext cx="7964011" cy="2896004"/>
          </a:xfrm>
          <a:prstGeom prst="rect">
            <a:avLst/>
          </a:prstGeom>
        </p:spPr>
      </p:pic>
    </p:spTree>
    <p:extLst>
      <p:ext uri="{BB962C8B-B14F-4D97-AF65-F5344CB8AC3E}">
        <p14:creationId xmlns:p14="http://schemas.microsoft.com/office/powerpoint/2010/main" val="234289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38335"/>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2</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8" y="648505"/>
            <a:ext cx="1800000" cy="2658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簡介</a:t>
            </a:r>
          </a:p>
        </p:txBody>
      </p:sp>
      <p:sp>
        <p:nvSpPr>
          <p:cNvPr id="79" name="矩形 78">
            <a:extLst>
              <a:ext uri="{FF2B5EF4-FFF2-40B4-BE49-F238E27FC236}">
                <a16:creationId xmlns:a16="http://schemas.microsoft.com/office/drawing/2014/main" id="{9731B099-7031-4FCE-B4C9-F760CD101898}"/>
              </a:ext>
            </a:extLst>
          </p:cNvPr>
          <p:cNvSpPr/>
          <p:nvPr/>
        </p:nvSpPr>
        <p:spPr>
          <a:xfrm>
            <a:off x="664517" y="1450250"/>
            <a:ext cx="10689283" cy="3348481"/>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超車是在多車道高速公路上最重要的駕駛行為之一。超車會影響公路通行能力、安全性和服務水平 </a:t>
            </a:r>
            <a:r>
              <a:rPr lang="en-US" altLang="zh-TW" sz="2400" dirty="0">
                <a:latin typeface="微軟正黑體" panose="020B0604030504040204" pitchFamily="34" charset="-120"/>
                <a:ea typeface="微軟正黑體" panose="020B0604030504040204" pitchFamily="34" charset="-120"/>
              </a:rPr>
              <a:t>( Farah, 2011 )</a:t>
            </a:r>
            <a:r>
              <a:rPr lang="zh-TW" altLang="en-US" sz="2400" dirty="0">
                <a:latin typeface="微軟正黑體" panose="020B0604030504040204" pitchFamily="34" charset="-120"/>
                <a:ea typeface="微軟正黑體" panose="020B0604030504040204" pitchFamily="34" charset="-120"/>
              </a:rPr>
              <a:t>，因超車行為取決於大量因素，包括本車的當前狀態以及</a:t>
            </a:r>
            <a:r>
              <a:rPr lang="zh-TW" altLang="en-US" sz="2400" b="1" dirty="0">
                <a:latin typeface="微軟正黑體" panose="020B0604030504040204" pitchFamily="34" charset="-120"/>
                <a:ea typeface="微軟正黑體" panose="020B0604030504040204" pitchFamily="34" charset="-120"/>
              </a:rPr>
              <a:t>周圍車輛的位置和速度</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超車是複雜的操作，駕駛員會根據當時的超車條件做出多項決定。例如，駕駛員在對面交通中選擇</a:t>
            </a:r>
            <a:r>
              <a:rPr lang="zh-TW" altLang="en-US" sz="2400" b="1" dirty="0">
                <a:latin typeface="微軟正黑體" panose="020B0604030504040204" pitchFamily="34" charset="-120"/>
                <a:ea typeface="微軟正黑體" panose="020B0604030504040204" pitchFamily="34" charset="-120"/>
              </a:rPr>
              <a:t>可接受的大小間隙</a:t>
            </a:r>
            <a:r>
              <a:rPr lang="zh-TW" altLang="en-US"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跟隨前車的距離</a:t>
            </a:r>
            <a:r>
              <a:rPr lang="zh-TW" altLang="en-US" sz="2400" dirty="0">
                <a:latin typeface="微軟正黑體" panose="020B0604030504040204" pitchFamily="34" charset="-120"/>
                <a:ea typeface="微軟正黑體" panose="020B0604030504040204" pitchFamily="34" charset="-120"/>
              </a:rPr>
              <a:t>以及</a:t>
            </a:r>
            <a:r>
              <a:rPr lang="zh-TW" altLang="en-US" sz="2400" b="1" dirty="0">
                <a:latin typeface="微軟正黑體" panose="020B0604030504040204" pitchFamily="34" charset="-120"/>
                <a:ea typeface="微軟正黑體" panose="020B0604030504040204" pitchFamily="34" charset="-120"/>
              </a:rPr>
              <a:t>當超車返回其車道時與前車的距離</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Jenkins &amp; </a:t>
            </a:r>
            <a:r>
              <a:rPr lang="en-US" altLang="zh-TW" sz="2400" dirty="0" err="1">
                <a:latin typeface="微軟正黑體" panose="020B0604030504040204" pitchFamily="34" charset="-120"/>
                <a:ea typeface="微軟正黑體" panose="020B0604030504040204" pitchFamily="34" charset="-120"/>
              </a:rPr>
              <a:t>Rilett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2005 </a:t>
            </a:r>
            <a:r>
              <a:rPr lang="zh-TW" altLang="en-US" sz="2400" dirty="0">
                <a:latin typeface="微軟正黑體" panose="020B0604030504040204" pitchFamily="34" charset="-120"/>
                <a:ea typeface="微軟正黑體" panose="020B0604030504040204" pitchFamily="34" charset="-120"/>
              </a:rPr>
              <a:t>）。</a:t>
            </a:r>
          </a:p>
        </p:txBody>
      </p:sp>
      <p:grpSp>
        <p:nvGrpSpPr>
          <p:cNvPr id="6" name="群組 5">
            <a:extLst>
              <a:ext uri="{FF2B5EF4-FFF2-40B4-BE49-F238E27FC236}">
                <a16:creationId xmlns:a16="http://schemas.microsoft.com/office/drawing/2014/main" id="{447CF182-2FCB-425A-AA30-EB56E8E022B9}"/>
              </a:ext>
            </a:extLst>
          </p:cNvPr>
          <p:cNvGrpSpPr/>
          <p:nvPr/>
        </p:nvGrpSpPr>
        <p:grpSpPr>
          <a:xfrm>
            <a:off x="909036" y="5157736"/>
            <a:ext cx="3060759" cy="1137089"/>
            <a:chOff x="1218023" y="5150254"/>
            <a:chExt cx="3060759" cy="1137089"/>
          </a:xfrm>
        </p:grpSpPr>
        <p:pic>
          <p:nvPicPr>
            <p:cNvPr id="9"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C1E203FB-A207-4965-B3D7-C8F2E2C8F56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55182" y="5162121"/>
              <a:ext cx="678345" cy="557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2D3AFB42-06AD-4C61-B0EC-830465297F0A}"/>
                </a:ext>
              </a:extLst>
            </p:cNvPr>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10000" b="90000" l="10000" r="9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18023" y="5719665"/>
              <a:ext cx="678345" cy="557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79702D56-2EDB-40F6-98A7-ADF97D35D2B5}"/>
                </a:ext>
              </a:extLst>
            </p:cNvPr>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33279" y="5150254"/>
              <a:ext cx="678345" cy="5575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BF92CE69-300D-45EE-8815-2E8430CD004F}"/>
                </a:ext>
              </a:extLst>
            </p:cNvPr>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10000" b="90000" l="10000" r="9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00437" y="5729799"/>
              <a:ext cx="678345" cy="5575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a:extLst>
                <a:ext uri="{FF2B5EF4-FFF2-40B4-BE49-F238E27FC236}">
                  <a16:creationId xmlns:a16="http://schemas.microsoft.com/office/drawing/2014/main" id="{870AFA54-7385-4930-8E99-44214E5B9359}"/>
                </a:ext>
              </a:extLst>
            </p:cNvPr>
            <p:cNvCxnSpPr/>
            <p:nvPr/>
          </p:nvCxnSpPr>
          <p:spPr>
            <a:xfrm>
              <a:off x="2066192" y="6005146"/>
              <a:ext cx="1433146"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5" name="群組 14">
            <a:extLst>
              <a:ext uri="{FF2B5EF4-FFF2-40B4-BE49-F238E27FC236}">
                <a16:creationId xmlns:a16="http://schemas.microsoft.com/office/drawing/2014/main" id="{77C0A9C0-42DA-41AD-9221-9295D7ED7F57}"/>
              </a:ext>
            </a:extLst>
          </p:cNvPr>
          <p:cNvGrpSpPr/>
          <p:nvPr/>
        </p:nvGrpSpPr>
        <p:grpSpPr>
          <a:xfrm>
            <a:off x="4483853" y="5182682"/>
            <a:ext cx="3060759" cy="1137089"/>
            <a:chOff x="1218023" y="5150254"/>
            <a:chExt cx="3060759" cy="1137089"/>
          </a:xfrm>
        </p:grpSpPr>
        <p:pic>
          <p:nvPicPr>
            <p:cNvPr id="16"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DFE048C4-D25E-41C5-970D-CBC486AEEE3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28806" y="5162121"/>
              <a:ext cx="678345" cy="5575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46BFF860-8CC8-4DE0-A2A1-3FCA7A667C99}"/>
                </a:ext>
              </a:extLst>
            </p:cNvPr>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10000" b="90000" l="10000" r="9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18023" y="5719665"/>
              <a:ext cx="678345" cy="5575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060C5D5D-3610-4054-B812-775540A85EE4}"/>
                </a:ext>
              </a:extLst>
            </p:cNvPr>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37726" y="5150254"/>
              <a:ext cx="678345" cy="5575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15E14F67-D7D0-415F-87FF-E3F6C1388BD3}"/>
                </a:ext>
              </a:extLst>
            </p:cNvPr>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10000" b="90000" l="10000" r="9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00437" y="5729799"/>
              <a:ext cx="678345" cy="55754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線單箭頭接點 19">
              <a:extLst>
                <a:ext uri="{FF2B5EF4-FFF2-40B4-BE49-F238E27FC236}">
                  <a16:creationId xmlns:a16="http://schemas.microsoft.com/office/drawing/2014/main" id="{A37DF032-BEFB-4C59-9EB5-8EDAA039B7DF}"/>
                </a:ext>
              </a:extLst>
            </p:cNvPr>
            <p:cNvCxnSpPr>
              <a:cxnSpLocks/>
            </p:cNvCxnSpPr>
            <p:nvPr/>
          </p:nvCxnSpPr>
          <p:spPr>
            <a:xfrm>
              <a:off x="2281219" y="5440893"/>
              <a:ext cx="718309"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2" name="群組 21">
            <a:extLst>
              <a:ext uri="{FF2B5EF4-FFF2-40B4-BE49-F238E27FC236}">
                <a16:creationId xmlns:a16="http://schemas.microsoft.com/office/drawing/2014/main" id="{722C4D00-4311-4B0A-80E0-63B956D6C1F8}"/>
              </a:ext>
            </a:extLst>
          </p:cNvPr>
          <p:cNvGrpSpPr/>
          <p:nvPr/>
        </p:nvGrpSpPr>
        <p:grpSpPr>
          <a:xfrm>
            <a:off x="8610600" y="5176445"/>
            <a:ext cx="2143051" cy="1137089"/>
            <a:chOff x="2205744" y="5150254"/>
            <a:chExt cx="2143051" cy="1137089"/>
          </a:xfrm>
        </p:grpSpPr>
        <p:pic>
          <p:nvPicPr>
            <p:cNvPr id="23"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6320298F-AFBE-422E-BE55-0D0B3194F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97507" y="5564286"/>
              <a:ext cx="678345" cy="5575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70B3754C-181E-41FF-B911-BCE7F3B1EDA7}"/>
                </a:ext>
              </a:extLst>
            </p:cNvPr>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10000" b="90000" l="10000" r="9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70450" y="5185713"/>
              <a:ext cx="678345" cy="5575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6E4D58D6-A36E-4E23-B96C-0B790F75B5A3}"/>
                </a:ext>
              </a:extLst>
            </p:cNvPr>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05744" y="5150254"/>
              <a:ext cx="678345" cy="5575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卡通汽車交通工具藍色汽車手繪汽車, 汽車剪貼畫, 玩具小車, 車的向量圖案素材免費下載，PNG，EPS和AI素材下載- Pngtree">
              <a:extLst>
                <a:ext uri="{FF2B5EF4-FFF2-40B4-BE49-F238E27FC236}">
                  <a16:creationId xmlns:a16="http://schemas.microsoft.com/office/drawing/2014/main" id="{2C28FEE5-2292-4E7B-92C1-82B93FB2E13B}"/>
                </a:ext>
              </a:extLst>
            </p:cNvPr>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10000" b="90000" l="10000" r="9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00437" y="5729799"/>
              <a:ext cx="678345" cy="557544"/>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單箭頭接點 26">
              <a:extLst>
                <a:ext uri="{FF2B5EF4-FFF2-40B4-BE49-F238E27FC236}">
                  <a16:creationId xmlns:a16="http://schemas.microsoft.com/office/drawing/2014/main" id="{E79D557A-CB4E-4579-B758-F0853ABAA0F2}"/>
                </a:ext>
              </a:extLst>
            </p:cNvPr>
            <p:cNvCxnSpPr>
              <a:cxnSpLocks/>
            </p:cNvCxnSpPr>
            <p:nvPr/>
          </p:nvCxnSpPr>
          <p:spPr>
            <a:xfrm>
              <a:off x="2884089" y="5485144"/>
              <a:ext cx="83366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0810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38335"/>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20</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1595133" cy="2658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討論</a:t>
            </a:r>
          </a:p>
        </p:txBody>
      </p:sp>
      <p:sp>
        <p:nvSpPr>
          <p:cNvPr id="79" name="矩形 78">
            <a:extLst>
              <a:ext uri="{FF2B5EF4-FFF2-40B4-BE49-F238E27FC236}">
                <a16:creationId xmlns:a16="http://schemas.microsoft.com/office/drawing/2014/main" id="{9731B099-7031-4FCE-B4C9-F760CD101898}"/>
              </a:ext>
            </a:extLst>
          </p:cNvPr>
          <p:cNvSpPr/>
          <p:nvPr/>
        </p:nvSpPr>
        <p:spPr>
          <a:xfrm>
            <a:off x="664518" y="1156174"/>
            <a:ext cx="10689282" cy="3348481"/>
          </a:xfrm>
          <a:prstGeom prst="rect">
            <a:avLst/>
          </a:prstGeom>
        </p:spPr>
        <p:txBody>
          <a:bodyPr wrap="square">
            <a:spAutoFit/>
          </a:bodyPr>
          <a:lstStyle/>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在超車動作開始時，前車車輛的速度對跟車間隙的影響較大。當前車車輛的速度較高時，駕駛員保持較大的跟車間隙。</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前車車輛的速度變化與超車視距 </a:t>
            </a:r>
            <a:r>
              <a:rPr lang="en-US" altLang="zh-TW" sz="2400" dirty="0">
                <a:solidFill>
                  <a:srgbClr val="202122"/>
                </a:solidFill>
                <a:latin typeface="微軟正黑體" panose="020B0604030504040204" pitchFamily="34" charset="-120"/>
                <a:ea typeface="微軟正黑體" panose="020B0604030504040204" pitchFamily="34" charset="-120"/>
              </a:rPr>
              <a:t>(PSD) </a:t>
            </a:r>
            <a:r>
              <a:rPr lang="zh-TW" altLang="en-US" sz="2400" dirty="0">
                <a:solidFill>
                  <a:srgbClr val="202122"/>
                </a:solidFill>
                <a:latin typeface="微軟正黑體" panose="020B0604030504040204" pitchFamily="34" charset="-120"/>
                <a:ea typeface="微軟正黑體" panose="020B0604030504040204" pitchFamily="34" charset="-120"/>
              </a:rPr>
              <a:t>存在交互作用。當 </a:t>
            </a:r>
            <a:r>
              <a:rPr lang="en-US" altLang="zh-TW" sz="2400" dirty="0" err="1">
                <a:solidFill>
                  <a:srgbClr val="202122"/>
                </a:solidFill>
                <a:latin typeface="微軟正黑體" panose="020B0604030504040204" pitchFamily="34" charset="-120"/>
                <a:ea typeface="微軟正黑體" panose="020B0604030504040204" pitchFamily="34" charset="-120"/>
              </a:rPr>
              <a:t>Speed_IV</a:t>
            </a:r>
            <a:r>
              <a:rPr lang="en-US" altLang="zh-TW" sz="2400" dirty="0">
                <a:solidFill>
                  <a:srgbClr val="202122"/>
                </a:solidFill>
                <a:latin typeface="微軟正黑體" panose="020B0604030504040204" pitchFamily="34" charset="-120"/>
                <a:ea typeface="微軟正黑體" panose="020B0604030504040204" pitchFamily="34" charset="-120"/>
              </a:rPr>
              <a:t> </a:t>
            </a:r>
            <a:r>
              <a:rPr lang="zh-TW" altLang="en-US" sz="2400" dirty="0">
                <a:solidFill>
                  <a:srgbClr val="202122"/>
                </a:solidFill>
                <a:latin typeface="微軟正黑體" panose="020B0604030504040204" pitchFamily="34" charset="-120"/>
                <a:ea typeface="微軟正黑體" panose="020B0604030504040204" pitchFamily="34" charset="-120"/>
              </a:rPr>
              <a:t>為 </a:t>
            </a:r>
            <a:r>
              <a:rPr lang="en-US" altLang="zh-TW" sz="2400" dirty="0">
                <a:solidFill>
                  <a:srgbClr val="202122"/>
                </a:solidFill>
                <a:latin typeface="微軟正黑體" panose="020B0604030504040204" pitchFamily="34" charset="-120"/>
                <a:ea typeface="微軟正黑體" panose="020B0604030504040204" pitchFamily="34" charset="-120"/>
              </a:rPr>
              <a:t>60 km/h </a:t>
            </a:r>
            <a:r>
              <a:rPr lang="zh-TW" altLang="en-US" sz="2400" dirty="0">
                <a:solidFill>
                  <a:srgbClr val="202122"/>
                </a:solidFill>
                <a:latin typeface="微軟正黑體" panose="020B0604030504040204" pitchFamily="34" charset="-120"/>
                <a:ea typeface="微軟正黑體" panose="020B0604030504040204" pitchFamily="34" charset="-120"/>
              </a:rPr>
              <a:t>時，兩個 </a:t>
            </a:r>
            <a:r>
              <a:rPr lang="en-US" altLang="zh-TW" sz="2400" dirty="0">
                <a:solidFill>
                  <a:srgbClr val="202122"/>
                </a:solidFill>
                <a:latin typeface="微軟正黑體" panose="020B0604030504040204" pitchFamily="34" charset="-120"/>
                <a:ea typeface="微軟正黑體" panose="020B0604030504040204" pitchFamily="34" charset="-120"/>
              </a:rPr>
              <a:t>PSD </a:t>
            </a:r>
            <a:r>
              <a:rPr lang="zh-TW" altLang="en-US" sz="2400" dirty="0">
                <a:solidFill>
                  <a:srgbClr val="202122"/>
                </a:solidFill>
                <a:latin typeface="微軟正黑體" panose="020B0604030504040204" pitchFamily="34" charset="-120"/>
                <a:ea typeface="微軟正黑體" panose="020B0604030504040204" pitchFamily="34" charset="-120"/>
              </a:rPr>
              <a:t>值的間隙都增加，並且當 </a:t>
            </a:r>
            <a:r>
              <a:rPr lang="en-US" altLang="zh-TW" sz="2400" dirty="0">
                <a:solidFill>
                  <a:srgbClr val="202122"/>
                </a:solidFill>
                <a:latin typeface="微軟正黑體" panose="020B0604030504040204" pitchFamily="34" charset="-120"/>
                <a:ea typeface="微軟正黑體" panose="020B0604030504040204" pitchFamily="34" charset="-120"/>
              </a:rPr>
              <a:t>PSD </a:t>
            </a:r>
            <a:r>
              <a:rPr lang="zh-TW" altLang="en-US" sz="2400" dirty="0">
                <a:solidFill>
                  <a:srgbClr val="202122"/>
                </a:solidFill>
                <a:latin typeface="微軟正黑體" panose="020B0604030504040204" pitchFamily="34" charset="-120"/>
                <a:ea typeface="微軟正黑體" panose="020B0604030504040204" pitchFamily="34" charset="-120"/>
              </a:rPr>
              <a:t>為 </a:t>
            </a:r>
            <a:r>
              <a:rPr lang="en-US" altLang="zh-TW" sz="2400" dirty="0">
                <a:solidFill>
                  <a:srgbClr val="202122"/>
                </a:solidFill>
                <a:latin typeface="微軟正黑體" panose="020B0604030504040204" pitchFamily="34" charset="-120"/>
                <a:ea typeface="微軟正黑體" panose="020B0604030504040204" pitchFamily="34" charset="-120"/>
              </a:rPr>
              <a:t>446 m </a:t>
            </a:r>
            <a:r>
              <a:rPr lang="zh-TW" altLang="en-US" sz="2400" dirty="0">
                <a:solidFill>
                  <a:srgbClr val="202122"/>
                </a:solidFill>
                <a:latin typeface="微軟正黑體" panose="020B0604030504040204" pitchFamily="34" charset="-120"/>
                <a:ea typeface="微軟正黑體" panose="020B0604030504040204" pitchFamily="34" charset="-120"/>
              </a:rPr>
              <a:t>時更大。這種行為可能與駕駛員擔心與</a:t>
            </a:r>
            <a:r>
              <a:rPr lang="zh-TW" altLang="en-US" sz="2400" b="1" dirty="0">
                <a:solidFill>
                  <a:srgbClr val="202122"/>
                </a:solidFill>
                <a:latin typeface="微軟正黑體" panose="020B0604030504040204" pitchFamily="34" charset="-120"/>
                <a:ea typeface="微軟正黑體" panose="020B0604030504040204" pitchFamily="34" charset="-120"/>
              </a:rPr>
              <a:t>前車車輛保持安全距離，以避免在前方車輛突然停車的情況下發生追尾事故有關</a:t>
            </a:r>
            <a:r>
              <a:rPr lang="zh-TW" altLang="en-US" sz="2400" dirty="0">
                <a:solidFill>
                  <a:srgbClr val="202122"/>
                </a:solidFill>
                <a:latin typeface="微軟正黑體" panose="020B0604030504040204" pitchFamily="34" charset="-120"/>
                <a:ea typeface="微軟正黑體" panose="020B0604030504040204" pitchFamily="34" charset="-120"/>
              </a:rPr>
              <a:t>。</a:t>
            </a: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5999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38335"/>
            <a:ext cx="11705824" cy="5525502"/>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21</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1595133" cy="2658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討論</a:t>
            </a:r>
          </a:p>
        </p:txBody>
      </p:sp>
      <p:sp>
        <p:nvSpPr>
          <p:cNvPr id="79" name="矩形 78">
            <a:extLst>
              <a:ext uri="{FF2B5EF4-FFF2-40B4-BE49-F238E27FC236}">
                <a16:creationId xmlns:a16="http://schemas.microsoft.com/office/drawing/2014/main" id="{9731B099-7031-4FCE-B4C9-F760CD101898}"/>
              </a:ext>
            </a:extLst>
          </p:cNvPr>
          <p:cNvSpPr/>
          <p:nvPr/>
        </p:nvSpPr>
        <p:spPr>
          <a:xfrm>
            <a:off x="664518" y="1156174"/>
            <a:ext cx="10689282" cy="4456476"/>
          </a:xfrm>
          <a:prstGeom prst="rect">
            <a:avLst/>
          </a:prstGeom>
        </p:spPr>
        <p:txBody>
          <a:bodyPr wrap="square">
            <a:spAutoFit/>
          </a:bodyPr>
          <a:lstStyle/>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我們還觀察到，當 </a:t>
            </a:r>
            <a:r>
              <a:rPr lang="en-US" altLang="zh-TW" sz="2400" dirty="0" err="1">
                <a:solidFill>
                  <a:srgbClr val="202122"/>
                </a:solidFill>
                <a:latin typeface="微軟正黑體" panose="020B0604030504040204" pitchFamily="34" charset="-120"/>
                <a:ea typeface="微軟正黑體" panose="020B0604030504040204" pitchFamily="34" charset="-120"/>
              </a:rPr>
              <a:t>Speed_IV</a:t>
            </a:r>
            <a:r>
              <a:rPr lang="en-US" altLang="zh-TW" sz="2400" dirty="0">
                <a:solidFill>
                  <a:srgbClr val="202122"/>
                </a:solidFill>
                <a:latin typeface="微軟正黑體" panose="020B0604030504040204" pitchFamily="34" charset="-120"/>
                <a:ea typeface="微軟正黑體" panose="020B0604030504040204" pitchFamily="34" charset="-120"/>
              </a:rPr>
              <a:t> </a:t>
            </a:r>
            <a:r>
              <a:rPr lang="zh-TW" altLang="en-US" sz="2400" dirty="0">
                <a:solidFill>
                  <a:srgbClr val="202122"/>
                </a:solidFill>
                <a:latin typeface="微軟正黑體" panose="020B0604030504040204" pitchFamily="34" charset="-120"/>
                <a:ea typeface="微軟正黑體" panose="020B0604030504040204" pitchFamily="34" charset="-120"/>
              </a:rPr>
              <a:t>為 </a:t>
            </a:r>
            <a:r>
              <a:rPr lang="en-US" altLang="zh-TW" sz="2400" dirty="0">
                <a:solidFill>
                  <a:srgbClr val="202122"/>
                </a:solidFill>
                <a:latin typeface="微軟正黑體" panose="020B0604030504040204" pitchFamily="34" charset="-120"/>
                <a:ea typeface="微軟正黑體" panose="020B0604030504040204" pitchFamily="34" charset="-120"/>
              </a:rPr>
              <a:t>60 km/h </a:t>
            </a:r>
            <a:r>
              <a:rPr lang="zh-TW" altLang="en-US" sz="2400" dirty="0">
                <a:solidFill>
                  <a:srgbClr val="202122"/>
                </a:solidFill>
                <a:latin typeface="微軟正黑體" panose="020B0604030504040204" pitchFamily="34" charset="-120"/>
                <a:ea typeface="微軟正黑體" panose="020B0604030504040204" pitchFamily="34" charset="-120"/>
              </a:rPr>
              <a:t>時，兩個 </a:t>
            </a:r>
            <a:r>
              <a:rPr lang="en-US" altLang="zh-TW" sz="2400" dirty="0">
                <a:solidFill>
                  <a:srgbClr val="202122"/>
                </a:solidFill>
                <a:latin typeface="微軟正黑體" panose="020B0604030504040204" pitchFamily="34" charset="-120"/>
                <a:ea typeface="微軟正黑體" panose="020B0604030504040204" pitchFamily="34" charset="-120"/>
              </a:rPr>
              <a:t>PSD </a:t>
            </a:r>
            <a:r>
              <a:rPr lang="zh-TW" altLang="en-US" sz="2400" dirty="0">
                <a:solidFill>
                  <a:srgbClr val="202122"/>
                </a:solidFill>
                <a:latin typeface="微軟正黑體" panose="020B0604030504040204" pitchFamily="34" charset="-120"/>
                <a:ea typeface="微軟正黑體" panose="020B0604030504040204" pitchFamily="34" charset="-120"/>
              </a:rPr>
              <a:t>值（</a:t>
            </a:r>
            <a:r>
              <a:rPr lang="en-US" altLang="zh-TW" sz="2400" dirty="0">
                <a:solidFill>
                  <a:srgbClr val="202122"/>
                </a:solidFill>
                <a:latin typeface="微軟正黑體" panose="020B0604030504040204" pitchFamily="34" charset="-120"/>
                <a:ea typeface="微軟正黑體" panose="020B0604030504040204" pitchFamily="34" charset="-120"/>
              </a:rPr>
              <a:t>446 m </a:t>
            </a:r>
            <a:r>
              <a:rPr lang="zh-TW" altLang="en-US" sz="2400" dirty="0">
                <a:solidFill>
                  <a:srgbClr val="202122"/>
                </a:solidFill>
                <a:latin typeface="微軟正黑體" panose="020B0604030504040204" pitchFamily="34" charset="-120"/>
                <a:ea typeface="微軟正黑體" panose="020B0604030504040204" pitchFamily="34" charset="-120"/>
              </a:rPr>
              <a:t>和 </a:t>
            </a:r>
            <a:r>
              <a:rPr lang="en-US" altLang="zh-TW" sz="2400" dirty="0">
                <a:solidFill>
                  <a:srgbClr val="202122"/>
                </a:solidFill>
                <a:latin typeface="微軟正黑體" panose="020B0604030504040204" pitchFamily="34" charset="-120"/>
                <a:ea typeface="微軟正黑體" panose="020B0604030504040204" pitchFamily="34" charset="-120"/>
              </a:rPr>
              <a:t>560 m</a:t>
            </a:r>
            <a:r>
              <a:rPr lang="zh-TW" altLang="en-US" sz="2400" dirty="0">
                <a:solidFill>
                  <a:srgbClr val="202122"/>
                </a:solidFill>
                <a:latin typeface="微軟正黑體" panose="020B0604030504040204" pitchFamily="34" charset="-120"/>
                <a:ea typeface="微軟正黑體" panose="020B0604030504040204" pitchFamily="34" charset="-120"/>
              </a:rPr>
              <a:t>）的以下差距增加，當 </a:t>
            </a:r>
            <a:r>
              <a:rPr lang="en-US" altLang="zh-TW" sz="2400" dirty="0">
                <a:solidFill>
                  <a:srgbClr val="202122"/>
                </a:solidFill>
                <a:latin typeface="微軟正黑體" panose="020B0604030504040204" pitchFamily="34" charset="-120"/>
                <a:ea typeface="微軟正黑體" panose="020B0604030504040204" pitchFamily="34" charset="-120"/>
              </a:rPr>
              <a:t>PSD </a:t>
            </a:r>
            <a:r>
              <a:rPr lang="zh-TW" altLang="en-US" sz="2400" dirty="0">
                <a:solidFill>
                  <a:srgbClr val="202122"/>
                </a:solidFill>
                <a:latin typeface="微軟正黑體" panose="020B0604030504040204" pitchFamily="34" charset="-120"/>
                <a:ea typeface="微軟正黑體" panose="020B0604030504040204" pitchFamily="34" charset="-120"/>
              </a:rPr>
              <a:t>為 </a:t>
            </a:r>
            <a:r>
              <a:rPr lang="en-US" altLang="zh-TW" sz="2400" dirty="0">
                <a:solidFill>
                  <a:srgbClr val="202122"/>
                </a:solidFill>
                <a:latin typeface="微軟正黑體" panose="020B0604030504040204" pitchFamily="34" charset="-120"/>
                <a:ea typeface="微軟正黑體" panose="020B0604030504040204" pitchFamily="34" charset="-120"/>
              </a:rPr>
              <a:t>446 m </a:t>
            </a:r>
            <a:r>
              <a:rPr lang="zh-TW" altLang="en-US" sz="2400" dirty="0">
                <a:solidFill>
                  <a:srgbClr val="202122"/>
                </a:solidFill>
                <a:latin typeface="微軟正黑體" panose="020B0604030504040204" pitchFamily="34" charset="-120"/>
                <a:ea typeface="微軟正黑體" panose="020B0604030504040204" pitchFamily="34" charset="-120"/>
              </a:rPr>
              <a:t>時，差距更大。在這種情況下，當前車車輛類型為卡車（</a:t>
            </a:r>
            <a:r>
              <a:rPr lang="en-US" altLang="zh-TW" sz="2400" dirty="0">
                <a:solidFill>
                  <a:srgbClr val="202122"/>
                </a:solidFill>
                <a:latin typeface="微軟正黑體" panose="020B0604030504040204" pitchFamily="34" charset="-120"/>
                <a:ea typeface="微軟正黑體" panose="020B0604030504040204" pitchFamily="34" charset="-120"/>
              </a:rPr>
              <a:t>M  = 81.32 m</a:t>
            </a:r>
            <a:r>
              <a:rPr lang="zh-TW" altLang="en-US" sz="2400" dirty="0">
                <a:solidFill>
                  <a:srgbClr val="202122"/>
                </a:solidFill>
                <a:latin typeface="微軟正黑體" panose="020B0604030504040204" pitchFamily="34" charset="-120"/>
                <a:ea typeface="微軟正黑體" panose="020B0604030504040204" pitchFamily="34" charset="-120"/>
              </a:rPr>
              <a:t>）時，</a:t>
            </a:r>
            <a:r>
              <a:rPr lang="en-US" altLang="zh-TW" sz="2400" dirty="0" err="1">
                <a:solidFill>
                  <a:srgbClr val="202122"/>
                </a:solidFill>
                <a:latin typeface="微軟正黑體" panose="020B0604030504040204" pitchFamily="34" charset="-120"/>
                <a:ea typeface="微軟正黑體" panose="020B0604030504040204" pitchFamily="34" charset="-120"/>
              </a:rPr>
              <a:t>Speed_IV</a:t>
            </a:r>
            <a:r>
              <a:rPr lang="en-US" altLang="zh-TW" sz="2400" dirty="0">
                <a:solidFill>
                  <a:srgbClr val="202122"/>
                </a:solidFill>
                <a:latin typeface="微軟正黑體" panose="020B0604030504040204" pitchFamily="34" charset="-120"/>
                <a:ea typeface="微軟正黑體" panose="020B0604030504040204" pitchFamily="34" charset="-120"/>
              </a:rPr>
              <a:t> </a:t>
            </a:r>
            <a:r>
              <a:rPr lang="zh-TW" altLang="en-US" sz="2400" dirty="0">
                <a:solidFill>
                  <a:srgbClr val="202122"/>
                </a:solidFill>
                <a:latin typeface="微軟正黑體" panose="020B0604030504040204" pitchFamily="34" charset="-120"/>
                <a:ea typeface="微軟正黑體" panose="020B0604030504040204" pitchFamily="34" charset="-120"/>
              </a:rPr>
              <a:t>高於當前車車輛類型為客車（</a:t>
            </a:r>
            <a:r>
              <a:rPr lang="en-US" altLang="zh-TW" sz="2400" dirty="0">
                <a:solidFill>
                  <a:srgbClr val="202122"/>
                </a:solidFill>
                <a:latin typeface="微軟正黑體" panose="020B0604030504040204" pitchFamily="34" charset="-120"/>
                <a:ea typeface="微軟正黑體" panose="020B0604030504040204" pitchFamily="34" charset="-120"/>
              </a:rPr>
              <a:t>M  = 70.84 m</a:t>
            </a:r>
            <a:r>
              <a:rPr lang="zh-TW" altLang="en-US" sz="2400" dirty="0">
                <a:solidFill>
                  <a:srgbClr val="202122"/>
                </a:solidFill>
                <a:latin typeface="微軟正黑體" panose="020B0604030504040204" pitchFamily="34" charset="-120"/>
                <a:ea typeface="微軟正黑體" panose="020B0604030504040204" pitchFamily="34" charset="-120"/>
              </a:rPr>
              <a:t>）時的速度</a:t>
            </a:r>
            <a:r>
              <a:rPr lang="en-US" altLang="zh-TW" sz="2400" dirty="0">
                <a:solidFill>
                  <a:srgbClr val="202122"/>
                </a:solidFill>
                <a:latin typeface="微軟正黑體" panose="020B0604030504040204" pitchFamily="34" charset="-120"/>
                <a:ea typeface="微軟正黑體" panose="020B0604030504040204" pitchFamily="34" charset="-120"/>
              </a:rPr>
              <a:t>_IV </a:t>
            </a:r>
            <a:r>
              <a:rPr lang="zh-TW" altLang="en-US" sz="2400" dirty="0">
                <a:solidFill>
                  <a:srgbClr val="202122"/>
                </a:solidFill>
                <a:latin typeface="微軟正黑體" panose="020B0604030504040204" pitchFamily="34" charset="-120"/>
                <a:ea typeface="微軟正黑體" panose="020B0604030504040204" pitchFamily="34" charset="-120"/>
              </a:rPr>
              <a:t>。駕駛員能見度受車輛尺寸的影響。當前車車輛為卡車時，駕駛員傾向於保持的跟隨間隙大於乘用車保持的跟隨間隙。</a:t>
            </a:r>
          </a:p>
          <a:p>
            <a:pPr marL="342900" indent="-342900">
              <a:lnSpc>
                <a:spcPct val="150000"/>
              </a:lnSpc>
              <a:buFont typeface="Wingdings" panose="05000000000000000000" pitchFamily="2" charset="2"/>
              <a:buChar char="p"/>
            </a:pPr>
            <a:r>
              <a:rPr lang="zh-TW" altLang="en-US" sz="2400" dirty="0">
                <a:solidFill>
                  <a:srgbClr val="202122"/>
                </a:solidFill>
                <a:latin typeface="微軟正黑體" panose="020B0604030504040204" pitchFamily="34" charset="-120"/>
                <a:ea typeface="微軟正黑體" panose="020B0604030504040204" pitchFamily="34" charset="-120"/>
              </a:rPr>
              <a:t>駕駛員年齡、性別和經驗的影響在統計上不顯著。這一結果與其他研究的結果相似（</a:t>
            </a:r>
            <a:r>
              <a:rPr lang="en-US" altLang="zh-TW" sz="2400" dirty="0">
                <a:solidFill>
                  <a:srgbClr val="202122"/>
                </a:solidFill>
                <a:latin typeface="微軟正黑體" panose="020B0604030504040204" pitchFamily="34" charset="-120"/>
                <a:ea typeface="微軟正黑體" panose="020B0604030504040204" pitchFamily="34" charset="-120"/>
              </a:rPr>
              <a:t>Farah, 2011 , Moreno et al., 2013</a:t>
            </a:r>
            <a:r>
              <a:rPr lang="zh-TW" altLang="en-US" sz="2400" dirty="0">
                <a:solidFill>
                  <a:srgbClr val="202122"/>
                </a:solidFill>
                <a:latin typeface="微軟正黑體" panose="020B0604030504040204" pitchFamily="34" charset="-120"/>
                <a:ea typeface="微軟正黑體" panose="020B0604030504040204" pitchFamily="34" charset="-120"/>
              </a:rPr>
              <a:t>）</a:t>
            </a: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8230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B750-1B86-F940-8550-B2E054582E87}"/>
              </a:ext>
            </a:extLst>
          </p:cNvPr>
          <p:cNvSpPr>
            <a:spLocks noGrp="1"/>
          </p:cNvSpPr>
          <p:nvPr>
            <p:ph type="title"/>
          </p:nvPr>
        </p:nvSpPr>
        <p:spPr>
          <a:xfrm>
            <a:off x="2768424" y="2643205"/>
            <a:ext cx="6655152" cy="1325563"/>
          </a:xfrm>
        </p:spPr>
        <p:txBody>
          <a:bodyPr>
            <a:normAutofit/>
          </a:bodyPr>
          <a:lstStyle/>
          <a:p>
            <a:r>
              <a:rPr lang="x-none" b="1" dirty="0">
                <a:latin typeface="Microsoft JhengHei" charset="-120"/>
                <a:ea typeface="Microsoft JhengHei" charset="-120"/>
                <a:cs typeface="Microsoft JhengHei" charset="-120"/>
              </a:rPr>
              <a:t>Thank you for your time </a:t>
            </a:r>
          </a:p>
        </p:txBody>
      </p:sp>
      <p:cxnSp>
        <p:nvCxnSpPr>
          <p:cNvPr id="14" name="Straight Connector 13">
            <a:extLst>
              <a:ext uri="{FF2B5EF4-FFF2-40B4-BE49-F238E27FC236}">
                <a16:creationId xmlns:a16="http://schemas.microsoft.com/office/drawing/2014/main" id="{7EE2CDA2-D7C7-9844-9251-DD3F413C44F9}"/>
              </a:ext>
            </a:extLst>
          </p:cNvPr>
          <p:cNvCxnSpPr/>
          <p:nvPr/>
        </p:nvCxnSpPr>
        <p:spPr>
          <a:xfrm>
            <a:off x="1377471" y="3968768"/>
            <a:ext cx="942807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AC9D4C-ECA9-3943-B805-46C85068BEBA}"/>
              </a:ext>
            </a:extLst>
          </p:cNvPr>
          <p:cNvCxnSpPr/>
          <p:nvPr/>
        </p:nvCxnSpPr>
        <p:spPr>
          <a:xfrm>
            <a:off x="1598535" y="3808814"/>
            <a:ext cx="942807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E6DD6230-D263-4271-90BD-2B50E738B68C}"/>
              </a:ext>
            </a:extLst>
          </p:cNvPr>
          <p:cNvSpPr>
            <a:spLocks noGrp="1"/>
          </p:cNvSpPr>
          <p:nvPr>
            <p:ph type="sldNum" sz="quarter" idx="12"/>
          </p:nvPr>
        </p:nvSpPr>
        <p:spPr/>
        <p:txBody>
          <a:bodyPr/>
          <a:lstStyle/>
          <a:p>
            <a:fld id="{A2B551B9-8BEC-4788-969B-31560C55079A}" type="slidenum">
              <a:rPr lang="zh-TW" altLang="en-US" smtClean="0"/>
              <a:t>22</a:t>
            </a:fld>
            <a:endParaRPr lang="zh-TW" altLang="en-US"/>
          </a:p>
        </p:txBody>
      </p:sp>
    </p:spTree>
    <p:extLst>
      <p:ext uri="{BB962C8B-B14F-4D97-AF65-F5344CB8AC3E}">
        <p14:creationId xmlns:p14="http://schemas.microsoft.com/office/powerpoint/2010/main" val="3829370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276336"/>
            <a:ext cx="11705824" cy="5180448"/>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3</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8" y="648505"/>
            <a:ext cx="1800000" cy="2658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簡介</a:t>
            </a:r>
          </a:p>
        </p:txBody>
      </p:sp>
      <p:sp>
        <p:nvSpPr>
          <p:cNvPr id="79" name="矩形 78">
            <a:extLst>
              <a:ext uri="{FF2B5EF4-FFF2-40B4-BE49-F238E27FC236}">
                <a16:creationId xmlns:a16="http://schemas.microsoft.com/office/drawing/2014/main" id="{9731B099-7031-4FCE-B4C9-F760CD101898}"/>
              </a:ext>
            </a:extLst>
          </p:cNvPr>
          <p:cNvSpPr/>
          <p:nvPr/>
        </p:nvSpPr>
        <p:spPr>
          <a:xfrm>
            <a:off x="751358" y="1396328"/>
            <a:ext cx="10689283" cy="4456476"/>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先前研究中，使用多維駕駛風格清單 </a:t>
            </a:r>
            <a:r>
              <a:rPr lang="en-US" altLang="zh-TW" sz="2400" dirty="0">
                <a:solidFill>
                  <a:srgbClr val="202122"/>
                </a:solidFill>
                <a:latin typeface="微軟正黑體" panose="020B0604030504040204" pitchFamily="34" charset="-120"/>
                <a:ea typeface="微軟正黑體" panose="020B0604030504040204" pitchFamily="34" charset="-120"/>
              </a:rPr>
              <a:t>[MDSI] </a:t>
            </a:r>
            <a:r>
              <a:rPr lang="zh-TW" altLang="en-US" sz="2400" dirty="0">
                <a:solidFill>
                  <a:srgbClr val="202122"/>
                </a:solidFill>
                <a:latin typeface="微軟正黑體" panose="020B0604030504040204" pitchFamily="34" charset="-120"/>
                <a:ea typeface="微軟正黑體" panose="020B0604030504040204" pitchFamily="34" charset="-120"/>
              </a:rPr>
              <a:t>問卷分析收集到的駕駛員的超車差距數據以及個性和社會人口學特徵</a:t>
            </a:r>
            <a:r>
              <a:rPr lang="en-US" altLang="zh-TW" sz="2400" dirty="0">
                <a:solidFill>
                  <a:srgbClr val="202122"/>
                </a:solidFill>
                <a:latin typeface="微軟正黑體" panose="020B0604030504040204" pitchFamily="34" charset="-120"/>
                <a:ea typeface="微軟正黑體" panose="020B0604030504040204" pitchFamily="34" charset="-120"/>
              </a:rPr>
              <a:t>(</a:t>
            </a:r>
            <a:r>
              <a:rPr lang="sv-SE" altLang="zh-TW" sz="2400" dirty="0">
                <a:solidFill>
                  <a:srgbClr val="202122"/>
                </a:solidFill>
                <a:latin typeface="微軟正黑體" panose="020B0604030504040204" pitchFamily="34" charset="-120"/>
                <a:ea typeface="微軟正黑體" panose="020B0604030504040204" pitchFamily="34" charset="-120"/>
              </a:rPr>
              <a:t>Taubman-Ben-Ari, Mikulincer, and Gillath, 2004)</a:t>
            </a:r>
            <a:r>
              <a:rPr lang="zh-TW" altLang="en-US" sz="2400" dirty="0">
                <a:solidFill>
                  <a:srgbClr val="202122"/>
                </a:solidFill>
                <a:latin typeface="微軟正黑體" panose="020B0604030504040204" pitchFamily="34" charset="-120"/>
                <a:ea typeface="微軟正黑體" panose="020B0604030504040204" pitchFamily="34" charset="-120"/>
              </a:rPr>
              <a:t>。結果表明，超車差距以及駕駛員的個性和社會人口特徵會影響超車行為。</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en-US" altLang="zh-TW" sz="2400" dirty="0" err="1">
                <a:solidFill>
                  <a:srgbClr val="202122"/>
                </a:solidFill>
                <a:latin typeface="微軟正黑體" panose="020B0604030504040204" pitchFamily="34" charset="-120"/>
                <a:ea typeface="微軟正黑體" panose="020B0604030504040204" pitchFamily="34" charset="-120"/>
              </a:rPr>
              <a:t>Atombo</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 </a:t>
            </a:r>
            <a:r>
              <a:rPr lang="en-US" altLang="zh-TW" sz="2400" dirty="0">
                <a:solidFill>
                  <a:srgbClr val="202122"/>
                </a:solidFill>
                <a:latin typeface="微軟正黑體" panose="020B0604030504040204" pitchFamily="34" charset="-120"/>
                <a:ea typeface="微軟正黑體" panose="020B0604030504040204" pitchFamily="34" charset="-120"/>
              </a:rPr>
              <a:t>Wu,</a:t>
            </a:r>
            <a:r>
              <a:rPr lang="zh-TW" altLang="en-US" sz="2400" dirty="0">
                <a:solidFill>
                  <a:srgbClr val="202122"/>
                </a:solidFill>
                <a:latin typeface="微軟正黑體" panose="020B0604030504040204" pitchFamily="34" charset="-120"/>
                <a:ea typeface="微軟正黑體" panose="020B0604030504040204" pitchFamily="34" charset="-120"/>
              </a:rPr>
              <a:t> </a:t>
            </a:r>
            <a:r>
              <a:rPr lang="en-US" altLang="zh-TW" sz="2400" dirty="0">
                <a:solidFill>
                  <a:srgbClr val="202122"/>
                </a:solidFill>
                <a:latin typeface="微軟正黑體" panose="020B0604030504040204" pitchFamily="34" charset="-120"/>
                <a:ea typeface="微軟正黑體" panose="020B0604030504040204" pitchFamily="34" charset="-120"/>
              </a:rPr>
              <a:t>Zhong ,&amp;</a:t>
            </a:r>
            <a:r>
              <a:rPr lang="zh-TW" altLang="en-US" sz="2400" dirty="0">
                <a:solidFill>
                  <a:srgbClr val="202122"/>
                </a:solidFill>
                <a:latin typeface="微軟正黑體" panose="020B0604030504040204" pitchFamily="34" charset="-120"/>
                <a:ea typeface="微軟正黑體" panose="020B0604030504040204" pitchFamily="34" charset="-120"/>
              </a:rPr>
              <a:t> </a:t>
            </a:r>
            <a:r>
              <a:rPr lang="en-US" altLang="zh-TW" sz="2400" dirty="0">
                <a:solidFill>
                  <a:srgbClr val="202122"/>
                </a:solidFill>
                <a:latin typeface="微軟正黑體" panose="020B0604030504040204" pitchFamily="34" charset="-120"/>
                <a:ea typeface="微軟正黑體" panose="020B0604030504040204" pitchFamily="34" charset="-120"/>
              </a:rPr>
              <a:t>Zhang</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2016 </a:t>
            </a:r>
            <a:r>
              <a:rPr lang="zh-TW" altLang="en-US" sz="2400" dirty="0">
                <a:solidFill>
                  <a:srgbClr val="202122"/>
                </a:solidFill>
                <a:latin typeface="微軟正黑體" panose="020B0604030504040204" pitchFamily="34" charset="-120"/>
                <a:ea typeface="微軟正黑體" panose="020B0604030504040204" pitchFamily="34" charset="-120"/>
              </a:rPr>
              <a:t>）評估了動機因素（安全措施）對駕駛員超車意圖的影響。他們採用計劃行為模型理論來預測自我報告的駕駛行為（駕駛員行為問卷</a:t>
            </a:r>
            <a:r>
              <a:rPr lang="en-US" altLang="zh-TW" sz="2400" dirty="0">
                <a:solidFill>
                  <a:srgbClr val="202122"/>
                </a:solidFill>
                <a:latin typeface="微軟正黑體" panose="020B0604030504040204" pitchFamily="34" charset="-120"/>
                <a:ea typeface="微軟正黑體" panose="020B0604030504040204" pitchFamily="34" charset="-120"/>
              </a:rPr>
              <a:t>-DBQ</a:t>
            </a:r>
            <a:r>
              <a:rPr lang="zh-TW" altLang="en-US" sz="2400" dirty="0">
                <a:solidFill>
                  <a:srgbClr val="202122"/>
                </a:solidFill>
                <a:latin typeface="微軟正黑體" panose="020B0604030504040204" pitchFamily="34" charset="-120"/>
                <a:ea typeface="微軟正黑體" panose="020B0604030504040204" pitchFamily="34" charset="-120"/>
              </a:rPr>
              <a:t>）。結果表明，具有</a:t>
            </a:r>
            <a:r>
              <a:rPr lang="zh-TW" altLang="en-US" sz="2400" b="1" dirty="0">
                <a:solidFill>
                  <a:srgbClr val="202122"/>
                </a:solidFill>
                <a:latin typeface="微軟正黑體" panose="020B0604030504040204" pitchFamily="34" charset="-120"/>
                <a:ea typeface="微軟正黑體" panose="020B0604030504040204" pitchFamily="34" charset="-120"/>
              </a:rPr>
              <a:t>較高駕駛動機</a:t>
            </a:r>
            <a:r>
              <a:rPr lang="zh-TW" altLang="en-US" sz="2400" dirty="0">
                <a:solidFill>
                  <a:srgbClr val="202122"/>
                </a:solidFill>
                <a:latin typeface="微軟正黑體" panose="020B0604030504040204" pitchFamily="34" charset="-120"/>
                <a:ea typeface="微軟正黑體" panose="020B0604030504040204" pitchFamily="34" charset="-120"/>
              </a:rPr>
              <a:t>的駕駛員更有可能超車。</a:t>
            </a: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4934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276336"/>
            <a:ext cx="11705824" cy="5180448"/>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4</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8" y="648505"/>
            <a:ext cx="1800000" cy="2658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簡介</a:t>
            </a:r>
          </a:p>
        </p:txBody>
      </p:sp>
      <p:sp>
        <p:nvSpPr>
          <p:cNvPr id="79" name="矩形 78">
            <a:extLst>
              <a:ext uri="{FF2B5EF4-FFF2-40B4-BE49-F238E27FC236}">
                <a16:creationId xmlns:a16="http://schemas.microsoft.com/office/drawing/2014/main" id="{9731B099-7031-4FCE-B4C9-F760CD101898}"/>
              </a:ext>
            </a:extLst>
          </p:cNvPr>
          <p:cNvSpPr/>
          <p:nvPr/>
        </p:nvSpPr>
        <p:spPr>
          <a:xfrm>
            <a:off x="751358" y="1396328"/>
            <a:ext cx="10689283" cy="4456476"/>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TW" sz="2400" dirty="0" err="1">
                <a:solidFill>
                  <a:srgbClr val="202122"/>
                </a:solidFill>
                <a:latin typeface="微軟正黑體" panose="020B0604030504040204" pitchFamily="34" charset="-120"/>
                <a:ea typeface="微軟正黑體" panose="020B0604030504040204" pitchFamily="34" charset="-120"/>
              </a:rPr>
              <a:t>Risto</a:t>
            </a:r>
            <a:r>
              <a:rPr lang="zh-TW" altLang="en-US" sz="2400" dirty="0">
                <a:solidFill>
                  <a:srgbClr val="202122"/>
                </a:solidFill>
                <a:latin typeface="微軟正黑體" panose="020B0604030504040204" pitchFamily="34" charset="-120"/>
                <a:ea typeface="微軟正黑體" panose="020B0604030504040204" pitchFamily="34" charset="-120"/>
              </a:rPr>
              <a:t> </a:t>
            </a:r>
            <a:r>
              <a:rPr lang="en-US" altLang="zh-TW" sz="2400" dirty="0">
                <a:solidFill>
                  <a:srgbClr val="202122"/>
                </a:solidFill>
                <a:latin typeface="微軟正黑體" panose="020B0604030504040204" pitchFamily="34" charset="-120"/>
                <a:ea typeface="微軟正黑體" panose="020B0604030504040204" pitchFamily="34" charset="-120"/>
              </a:rPr>
              <a:t>&amp; Martens (2014)</a:t>
            </a:r>
            <a:r>
              <a:rPr lang="zh-TW" altLang="en-US" sz="2400" dirty="0">
                <a:solidFill>
                  <a:srgbClr val="202122"/>
                </a:solidFill>
                <a:latin typeface="微軟正黑體" panose="020B0604030504040204" pitchFamily="34" charset="-120"/>
                <a:ea typeface="微軟正黑體" panose="020B0604030504040204" pitchFamily="34" charset="-120"/>
              </a:rPr>
              <a:t>在荷蘭使用駕駛模擬器和一般車輛比較了駕駛員車頭時距</a:t>
            </a:r>
            <a:r>
              <a:rPr lang="en-US" altLang="zh-TW" sz="2400" dirty="0">
                <a:solidFill>
                  <a:srgbClr val="202122"/>
                </a:solidFill>
                <a:latin typeface="微軟正黑體" panose="020B0604030504040204" pitchFamily="34" charset="-120"/>
                <a:ea typeface="微軟正黑體" panose="020B0604030504040204" pitchFamily="34" charset="-120"/>
              </a:rPr>
              <a:t>(TWH)</a:t>
            </a:r>
            <a:r>
              <a:rPr lang="zh-TW" altLang="en-US" sz="2400" dirty="0">
                <a:solidFill>
                  <a:srgbClr val="202122"/>
                </a:solidFill>
                <a:latin typeface="微軟正黑體" panose="020B0604030504040204" pitchFamily="34" charset="-120"/>
                <a:ea typeface="微軟正黑體" panose="020B0604030504040204" pitchFamily="34" charset="-120"/>
              </a:rPr>
              <a:t>選擇。本研究未發現模擬器中的車距選擇與真實道路上的車距選擇之間存在顯著差異，無論是自行選擇車距還是指示車距。這些結果支持在車距選擇研究中使用駕駛模擬器。</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en-US" altLang="zh-TW" sz="2400" dirty="0" err="1">
                <a:solidFill>
                  <a:srgbClr val="202122"/>
                </a:solidFill>
                <a:latin typeface="微軟正黑體" panose="020B0604030504040204" pitchFamily="34" charset="-120"/>
                <a:ea typeface="微軟正黑體" panose="020B0604030504040204" pitchFamily="34" charset="-120"/>
              </a:rPr>
              <a:t>Vlahogianni</a:t>
            </a:r>
            <a:r>
              <a:rPr lang="en-US" altLang="zh-TW" sz="2400" dirty="0">
                <a:solidFill>
                  <a:srgbClr val="202122"/>
                </a:solidFill>
                <a:latin typeface="微軟正黑體" panose="020B0604030504040204" pitchFamily="34" charset="-120"/>
                <a:ea typeface="微軟正黑體" panose="020B0604030504040204" pitchFamily="34" charset="-120"/>
              </a:rPr>
              <a:t> (2013)</a:t>
            </a:r>
            <a:r>
              <a:rPr lang="zh-TW" altLang="en-US" sz="2400" dirty="0">
                <a:solidFill>
                  <a:srgbClr val="202122"/>
                </a:solidFill>
                <a:latin typeface="微軟正黑體" panose="020B0604030504040204" pitchFamily="34" charset="-120"/>
                <a:ea typeface="微軟正黑體" panose="020B0604030504040204" pitchFamily="34" charset="-120"/>
              </a:rPr>
              <a:t> 對使用希臘駕駛模擬器生成的數據進行搜索，以確定可能影響超車持續時間的因素。</a:t>
            </a:r>
            <a:r>
              <a:rPr lang="en-US" altLang="zh-TW" sz="2400" dirty="0" err="1">
                <a:solidFill>
                  <a:srgbClr val="202122"/>
                </a:solidFill>
                <a:latin typeface="微軟正黑體" panose="020B0604030504040204" pitchFamily="34" charset="-120"/>
                <a:ea typeface="微軟正黑體" panose="020B0604030504040204" pitchFamily="34" charset="-120"/>
              </a:rPr>
              <a:t>Vlahogianni</a:t>
            </a:r>
            <a:r>
              <a:rPr lang="en-US" altLang="zh-TW" sz="2400" dirty="0">
                <a:solidFill>
                  <a:srgbClr val="202122"/>
                </a:solidFill>
                <a:latin typeface="微軟正黑體" panose="020B0604030504040204" pitchFamily="34" charset="-120"/>
                <a:ea typeface="微軟正黑體" panose="020B0604030504040204" pitchFamily="34" charset="-120"/>
              </a:rPr>
              <a:t> </a:t>
            </a:r>
            <a:r>
              <a:rPr lang="zh-TW" altLang="en-US" sz="2400" dirty="0">
                <a:solidFill>
                  <a:srgbClr val="202122"/>
                </a:solidFill>
                <a:latin typeface="微軟正黑體" panose="020B0604030504040204" pitchFamily="34" charset="-120"/>
                <a:ea typeface="微軟正黑體" panose="020B0604030504040204" pitchFamily="34" charset="-120"/>
              </a:rPr>
              <a:t>發現在雙車道高速公路上完成超車的時間，無論是整體考慮還是分段過程（加速階段和回車道階段），都可以描述為</a:t>
            </a:r>
            <a:r>
              <a:rPr lang="zh-TW" altLang="en-US" sz="2400" b="1" dirty="0">
                <a:solidFill>
                  <a:srgbClr val="202122"/>
                </a:solidFill>
                <a:latin typeface="微軟正黑體" panose="020B0604030504040204" pitchFamily="34" charset="-120"/>
                <a:ea typeface="微軟正黑體" panose="020B0604030504040204" pitchFamily="34" charset="-120"/>
              </a:rPr>
              <a:t>對數邏輯分佈</a:t>
            </a:r>
            <a:r>
              <a:rPr lang="zh-TW" altLang="en-US" sz="2400" dirty="0">
                <a:solidFill>
                  <a:srgbClr val="202122"/>
                </a:solidFill>
                <a:latin typeface="微軟正黑體" panose="020B0604030504040204" pitchFamily="34" charset="-120"/>
                <a:ea typeface="微軟正黑體" panose="020B0604030504040204" pitchFamily="34" charset="-120"/>
              </a:rPr>
              <a:t>。</a:t>
            </a: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408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152399"/>
            <a:ext cx="11705824" cy="5511437"/>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5</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8" y="648505"/>
            <a:ext cx="1800000" cy="2658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簡介</a:t>
            </a:r>
          </a:p>
        </p:txBody>
      </p:sp>
      <p:sp>
        <p:nvSpPr>
          <p:cNvPr id="79" name="矩形 78">
            <a:extLst>
              <a:ext uri="{FF2B5EF4-FFF2-40B4-BE49-F238E27FC236}">
                <a16:creationId xmlns:a16="http://schemas.microsoft.com/office/drawing/2014/main" id="{9731B099-7031-4FCE-B4C9-F760CD101898}"/>
              </a:ext>
            </a:extLst>
          </p:cNvPr>
          <p:cNvSpPr/>
          <p:nvPr/>
        </p:nvSpPr>
        <p:spPr>
          <a:xfrm>
            <a:off x="751358" y="1044637"/>
            <a:ext cx="10689283" cy="6118470"/>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在德國，</a:t>
            </a:r>
            <a:r>
              <a:rPr lang="en-US" altLang="zh-TW" sz="2400" dirty="0">
                <a:solidFill>
                  <a:srgbClr val="202122"/>
                </a:solidFill>
                <a:latin typeface="微軟正黑體" panose="020B0604030504040204" pitchFamily="34" charset="-120"/>
                <a:ea typeface="微軟正黑體" panose="020B0604030504040204" pitchFamily="34" charset="-120"/>
              </a:rPr>
              <a:t> </a:t>
            </a:r>
            <a:r>
              <a:rPr lang="en-US" altLang="zh-TW" sz="2400" dirty="0" err="1">
                <a:solidFill>
                  <a:srgbClr val="202122"/>
                </a:solidFill>
                <a:latin typeface="微軟正黑體" panose="020B0604030504040204" pitchFamily="34" charset="-120"/>
                <a:ea typeface="微軟正黑體" panose="020B0604030504040204" pitchFamily="34" charset="-120"/>
              </a:rPr>
              <a:t>Goralzik</a:t>
            </a:r>
            <a:r>
              <a:rPr lang="en-US" altLang="zh-TW" sz="2400" dirty="0">
                <a:solidFill>
                  <a:srgbClr val="202122"/>
                </a:solidFill>
                <a:latin typeface="微軟正黑體" panose="020B0604030504040204" pitchFamily="34" charset="-120"/>
                <a:ea typeface="微軟正黑體" panose="020B0604030504040204" pitchFamily="34" charset="-120"/>
              </a:rPr>
              <a:t> and Vollrath (2017)</a:t>
            </a:r>
            <a:r>
              <a:rPr lang="zh-TW" altLang="en-US" sz="2400" dirty="0">
                <a:solidFill>
                  <a:srgbClr val="202122"/>
                </a:solidFill>
                <a:latin typeface="微軟正黑體" panose="020B0604030504040204" pitchFamily="34" charset="-120"/>
                <a:ea typeface="微軟正黑體" panose="020B0604030504040204" pitchFamily="34" charset="-120"/>
              </a:rPr>
              <a:t>研究了速度限制和道路幾何形狀對駕駛員速度選擇的影響，並發現了強烈的影響。作者得出結論，限速變化</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可自由選擇</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可以有效減少事故數量。</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en-US" altLang="zh-TW" sz="2400" dirty="0">
                <a:solidFill>
                  <a:srgbClr val="202122"/>
                </a:solidFill>
                <a:latin typeface="微軟正黑體" panose="020B0604030504040204" pitchFamily="34" charset="-120"/>
                <a:ea typeface="微軟正黑體" panose="020B0604030504040204" pitchFamily="34" charset="-120"/>
              </a:rPr>
              <a:t> Yang, Li, Guan, Zhang, and Fan (2018)</a:t>
            </a:r>
            <a:r>
              <a:rPr lang="zh-TW" altLang="en-US" sz="2400" dirty="0">
                <a:solidFill>
                  <a:srgbClr val="202122"/>
                </a:solidFill>
                <a:latin typeface="微軟正黑體" panose="020B0604030504040204" pitchFamily="34" charset="-120"/>
                <a:ea typeface="微軟正黑體" panose="020B0604030504040204" pitchFamily="34" charset="-120"/>
              </a:rPr>
              <a:t>研究了北京司機的變道和超車行為。該研究是在高保真駕駛模擬器中進行的，結果表明交通密度會影響駕駛員的意圖。</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綜觀文獻，超車能力受多種參數的影響，包括通過和對向車輛的流量、超車與被超車之間的速度差、高速公路幾何形狀，特別是可用視距和人為因素。駕駛員在</a:t>
            </a:r>
            <a:r>
              <a:rPr lang="zh-TW" altLang="en-US" sz="2400" b="1" dirty="0">
                <a:solidFill>
                  <a:srgbClr val="202122"/>
                </a:solidFill>
                <a:latin typeface="微軟正黑體" panose="020B0604030504040204" pitchFamily="34" charset="-120"/>
                <a:ea typeface="微軟正黑體" panose="020B0604030504040204" pitchFamily="34" charset="-120"/>
              </a:rPr>
              <a:t>相同的</a:t>
            </a:r>
            <a:r>
              <a:rPr lang="zh-TW" altLang="en-US" sz="2400" dirty="0">
                <a:solidFill>
                  <a:srgbClr val="202122"/>
                </a:solidFill>
                <a:latin typeface="微軟正黑體" panose="020B0604030504040204" pitchFamily="34" charset="-120"/>
                <a:ea typeface="微軟正黑體" panose="020B0604030504040204" pitchFamily="34" charset="-120"/>
              </a:rPr>
              <a:t>超車場景中往往會根據他們的</a:t>
            </a:r>
            <a:r>
              <a:rPr lang="zh-TW" altLang="en-US" sz="2400" b="1" dirty="0">
                <a:solidFill>
                  <a:srgbClr val="202122"/>
                </a:solidFill>
                <a:latin typeface="微軟正黑體" panose="020B0604030504040204" pitchFamily="34" charset="-120"/>
                <a:ea typeface="微軟正黑體" panose="020B0604030504040204" pitchFamily="34" charset="-120"/>
              </a:rPr>
              <a:t>駕駛風格和所呈現的情況表現出不同的行為</a:t>
            </a:r>
            <a:r>
              <a:rPr lang="zh-TW" altLang="en-US" sz="2400" dirty="0">
                <a:solidFill>
                  <a:srgbClr val="202122"/>
                </a:solidFill>
                <a:latin typeface="微軟正黑體" panose="020B0604030504040204" pitchFamily="34" charset="-120"/>
                <a:ea typeface="微軟正黑體" panose="020B0604030504040204" pitchFamily="34" charset="-120"/>
              </a:rPr>
              <a:t>。</a:t>
            </a:r>
            <a:r>
              <a:rPr lang="zh-TW" altLang="en-US" sz="2400" b="1" dirty="0">
                <a:solidFill>
                  <a:srgbClr val="202122"/>
                </a:solidFill>
                <a:latin typeface="微軟正黑體" panose="020B0604030504040204" pitchFamily="34" charset="-120"/>
                <a:ea typeface="微軟正黑體" panose="020B0604030504040204" pitchFamily="34" charset="-120"/>
              </a:rPr>
              <a:t>區域交通文化</a:t>
            </a:r>
            <a:r>
              <a:rPr lang="zh-TW" altLang="en-US" sz="2400" dirty="0">
                <a:solidFill>
                  <a:srgbClr val="202122"/>
                </a:solidFill>
                <a:latin typeface="微軟正黑體" panose="020B0604030504040204" pitchFamily="34" charset="-120"/>
                <a:ea typeface="微軟正黑體" panose="020B0604030504040204" pitchFamily="34" charset="-120"/>
              </a:rPr>
              <a:t>也會影響駕駛員的行為。</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390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43088" y="1157239"/>
            <a:ext cx="11705824" cy="5107741"/>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6</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3405271" cy="2658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參與者</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9" name="矩形 78">
            <a:extLst>
              <a:ext uri="{FF2B5EF4-FFF2-40B4-BE49-F238E27FC236}">
                <a16:creationId xmlns:a16="http://schemas.microsoft.com/office/drawing/2014/main" id="{9731B099-7031-4FCE-B4C9-F760CD101898}"/>
              </a:ext>
            </a:extLst>
          </p:cNvPr>
          <p:cNvSpPr/>
          <p:nvPr/>
        </p:nvSpPr>
        <p:spPr>
          <a:xfrm>
            <a:off x="664515" y="1138335"/>
            <a:ext cx="10689283" cy="3902479"/>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樣本大小包括 </a:t>
            </a:r>
            <a:r>
              <a:rPr lang="en-US" altLang="zh-TW" sz="2400" dirty="0">
                <a:solidFill>
                  <a:srgbClr val="202122"/>
                </a:solidFill>
                <a:latin typeface="微軟正黑體" panose="020B0604030504040204" pitchFamily="34" charset="-120"/>
                <a:ea typeface="微軟正黑體" panose="020B0604030504040204" pitchFamily="34" charset="-120"/>
              </a:rPr>
              <a:t>80 </a:t>
            </a:r>
            <a:r>
              <a:rPr lang="zh-TW" altLang="en-US" sz="2400" dirty="0">
                <a:solidFill>
                  <a:srgbClr val="202122"/>
                </a:solidFill>
                <a:latin typeface="微軟正黑體" panose="020B0604030504040204" pitchFamily="34" charset="-120"/>
                <a:ea typeface="微軟正黑體" panose="020B0604030504040204" pitchFamily="34" charset="-120"/>
              </a:rPr>
              <a:t>名參與者，每個人都有至少 </a:t>
            </a:r>
            <a:r>
              <a:rPr lang="en-US" altLang="zh-TW" sz="2400" dirty="0">
                <a:solidFill>
                  <a:srgbClr val="202122"/>
                </a:solidFill>
                <a:latin typeface="微軟正黑體" panose="020B0604030504040204" pitchFamily="34" charset="-120"/>
                <a:ea typeface="微軟正黑體" panose="020B0604030504040204" pitchFamily="34" charset="-120"/>
              </a:rPr>
              <a:t>1 </a:t>
            </a:r>
            <a:r>
              <a:rPr lang="zh-TW" altLang="en-US" sz="2400" dirty="0">
                <a:solidFill>
                  <a:srgbClr val="202122"/>
                </a:solidFill>
                <a:latin typeface="微軟正黑體" panose="020B0604030504040204" pitchFamily="34" charset="-120"/>
                <a:ea typeface="微軟正黑體" panose="020B0604030504040204" pitchFamily="34" charset="-120"/>
              </a:rPr>
              <a:t>年的駕駛經驗（範圍，</a:t>
            </a:r>
            <a:r>
              <a:rPr lang="en-US" altLang="zh-TW" sz="2400" dirty="0">
                <a:solidFill>
                  <a:srgbClr val="202122"/>
                </a:solidFill>
                <a:latin typeface="微軟正黑體" panose="020B0604030504040204" pitchFamily="34" charset="-120"/>
                <a:ea typeface="微軟正黑體" panose="020B0604030504040204" pitchFamily="34" charset="-120"/>
              </a:rPr>
              <a:t>1-23 </a:t>
            </a:r>
            <a:r>
              <a:rPr lang="zh-TW" altLang="en-US" sz="2400" dirty="0">
                <a:solidFill>
                  <a:srgbClr val="202122"/>
                </a:solidFill>
                <a:latin typeface="微軟正黑體" panose="020B0604030504040204" pitchFamily="34" charset="-120"/>
                <a:ea typeface="微軟正黑體" panose="020B0604030504040204" pitchFamily="34" charset="-120"/>
              </a:rPr>
              <a:t>年；</a:t>
            </a:r>
            <a:r>
              <a:rPr lang="en-US" altLang="zh-TW" sz="2400" dirty="0">
                <a:solidFill>
                  <a:srgbClr val="202122"/>
                </a:solidFill>
                <a:latin typeface="微軟正黑體" panose="020B0604030504040204" pitchFamily="34" charset="-120"/>
                <a:ea typeface="微軟正黑體" panose="020B0604030504040204" pitchFamily="34" charset="-120"/>
              </a:rPr>
              <a:t>M = 6.53</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SD = 5.44</a:t>
            </a:r>
            <a:r>
              <a:rPr lang="zh-TW" altLang="en-US" sz="2400" dirty="0">
                <a:solidFill>
                  <a:srgbClr val="202122"/>
                </a:solidFill>
                <a:latin typeface="微軟正黑體" panose="020B0604030504040204" pitchFamily="34" charset="-120"/>
                <a:ea typeface="微軟正黑體" panose="020B0604030504040204" pitchFamily="34" charset="-120"/>
              </a:rPr>
              <a:t>），平均每月駕駛 </a:t>
            </a:r>
            <a:r>
              <a:rPr lang="en-US" altLang="zh-TW" sz="2400" dirty="0">
                <a:solidFill>
                  <a:srgbClr val="202122"/>
                </a:solidFill>
                <a:latin typeface="微軟正黑體" panose="020B0604030504040204" pitchFamily="34" charset="-120"/>
                <a:ea typeface="微軟正黑體" panose="020B0604030504040204" pitchFamily="34" charset="-120"/>
              </a:rPr>
              <a:t>525.57 </a:t>
            </a:r>
            <a:r>
              <a:rPr lang="zh-TW" altLang="en-US" sz="2400" dirty="0">
                <a:solidFill>
                  <a:srgbClr val="202122"/>
                </a:solidFill>
                <a:latin typeface="微軟正黑體" panose="020B0604030504040204" pitchFamily="34" charset="-120"/>
                <a:ea typeface="微軟正黑體" panose="020B0604030504040204" pitchFamily="34" charset="-120"/>
              </a:rPr>
              <a:t>公里。</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參與者的年齡介於 </a:t>
            </a:r>
            <a:r>
              <a:rPr lang="en-US" altLang="zh-TW" sz="2400" dirty="0">
                <a:solidFill>
                  <a:srgbClr val="202122"/>
                </a:solidFill>
                <a:latin typeface="微軟正黑體" panose="020B0604030504040204" pitchFamily="34" charset="-120"/>
                <a:ea typeface="微軟正黑體" panose="020B0604030504040204" pitchFamily="34" charset="-120"/>
              </a:rPr>
              <a:t>20 </a:t>
            </a:r>
            <a:r>
              <a:rPr lang="zh-TW" altLang="en-US" sz="2400" dirty="0">
                <a:solidFill>
                  <a:srgbClr val="202122"/>
                </a:solidFill>
                <a:latin typeface="微軟正黑體" panose="020B0604030504040204" pitchFamily="34" charset="-120"/>
                <a:ea typeface="微軟正黑體" panose="020B0604030504040204" pitchFamily="34" charset="-120"/>
              </a:rPr>
              <a:t>歲和 </a:t>
            </a:r>
            <a:r>
              <a:rPr lang="en-US" altLang="zh-TW" sz="2400" dirty="0">
                <a:solidFill>
                  <a:srgbClr val="202122"/>
                </a:solidFill>
                <a:latin typeface="微軟正黑體" panose="020B0604030504040204" pitchFamily="34" charset="-120"/>
                <a:ea typeface="微軟正黑體" panose="020B0604030504040204" pitchFamily="34" charset="-120"/>
              </a:rPr>
              <a:t>45 </a:t>
            </a:r>
            <a:r>
              <a:rPr lang="zh-TW" altLang="en-US" sz="2400" dirty="0">
                <a:solidFill>
                  <a:srgbClr val="202122"/>
                </a:solidFill>
                <a:latin typeface="微軟正黑體" panose="020B0604030504040204" pitchFamily="34" charset="-120"/>
                <a:ea typeface="微軟正黑體" panose="020B0604030504040204" pitchFamily="34" charset="-120"/>
              </a:rPr>
              <a:t>歲之間（</a:t>
            </a:r>
            <a:r>
              <a:rPr lang="en-US" altLang="zh-TW" sz="2400" dirty="0">
                <a:solidFill>
                  <a:srgbClr val="202122"/>
                </a:solidFill>
                <a:latin typeface="微軟正黑體" panose="020B0604030504040204" pitchFamily="34" charset="-120"/>
                <a:ea typeface="微軟正黑體" panose="020B0604030504040204" pitchFamily="34" charset="-120"/>
              </a:rPr>
              <a:t>M = 26.49</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SD = 5.37</a:t>
            </a:r>
            <a:r>
              <a:rPr lang="zh-TW" altLang="en-US" sz="2400" dirty="0">
                <a:solidFill>
                  <a:srgbClr val="202122"/>
                </a:solidFill>
                <a:latin typeface="微軟正黑體" panose="020B0604030504040204" pitchFamily="34" charset="-120"/>
                <a:ea typeface="微軟正黑體" panose="020B0604030504040204" pitchFamily="34" charset="-120"/>
              </a:rPr>
              <a:t>）。每個場景每個場景有 </a:t>
            </a:r>
            <a:r>
              <a:rPr lang="en-US" altLang="zh-TW" sz="2400" dirty="0">
                <a:solidFill>
                  <a:srgbClr val="202122"/>
                </a:solidFill>
                <a:latin typeface="微軟正黑體" panose="020B0604030504040204" pitchFamily="34" charset="-120"/>
                <a:ea typeface="微軟正黑體" panose="020B0604030504040204" pitchFamily="34" charset="-120"/>
              </a:rPr>
              <a:t>10 </a:t>
            </a:r>
            <a:r>
              <a:rPr lang="zh-TW" altLang="en-US" sz="2400" dirty="0">
                <a:solidFill>
                  <a:srgbClr val="202122"/>
                </a:solidFill>
                <a:latin typeface="微軟正黑體" panose="020B0604030504040204" pitchFamily="34" charset="-120"/>
                <a:ea typeface="微軟正黑體" panose="020B0604030504040204" pitchFamily="34" charset="-120"/>
              </a:rPr>
              <a:t>名參與者。</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於聖卡洛斯（巴西）的社交網站從大學和社區自願招募受測者。</a:t>
            </a: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其中兩名參與者因在</a:t>
            </a:r>
            <a:r>
              <a:rPr lang="en-US" altLang="zh-TW" sz="2400" dirty="0">
                <a:solidFill>
                  <a:srgbClr val="202122"/>
                </a:solidFill>
                <a:latin typeface="微軟正黑體" panose="020B0604030504040204" pitchFamily="34" charset="-120"/>
                <a:ea typeface="微軟正黑體" panose="020B0604030504040204" pitchFamily="34" charset="-120"/>
              </a:rPr>
              <a:t>SSQ</a:t>
            </a:r>
            <a:r>
              <a:rPr lang="zh-TW" altLang="en-US" sz="2400" dirty="0">
                <a:solidFill>
                  <a:srgbClr val="202122"/>
                </a:solidFill>
                <a:latin typeface="微軟正黑體" panose="020B0604030504040204" pitchFamily="34" charset="-120"/>
                <a:ea typeface="微軟正黑體" panose="020B0604030504040204" pitchFamily="34" charset="-120"/>
              </a:rPr>
              <a:t>問卷中得分高而被從樣本中剔除；然而，他們的退出並沒有影響情景中小組的組成。</a:t>
            </a: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9138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43088" y="1157239"/>
            <a:ext cx="11705824" cy="5107741"/>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7</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3405271" cy="2658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儀器</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9" name="矩形 78">
            <a:extLst>
              <a:ext uri="{FF2B5EF4-FFF2-40B4-BE49-F238E27FC236}">
                <a16:creationId xmlns:a16="http://schemas.microsoft.com/office/drawing/2014/main" id="{9731B099-7031-4FCE-B4C9-F760CD101898}"/>
              </a:ext>
            </a:extLst>
          </p:cNvPr>
          <p:cNvSpPr/>
          <p:nvPr/>
        </p:nvSpPr>
        <p:spPr>
          <a:xfrm>
            <a:off x="664515" y="1138335"/>
            <a:ext cx="10689283" cy="5010474"/>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使用聖保羅大學（</a:t>
            </a:r>
            <a:r>
              <a:rPr lang="en-US" altLang="zh-TW" sz="2400" dirty="0">
                <a:solidFill>
                  <a:srgbClr val="202122"/>
                </a:solidFill>
                <a:latin typeface="微軟正黑體" panose="020B0604030504040204" pitchFamily="34" charset="-120"/>
                <a:ea typeface="微軟正黑體" panose="020B0604030504040204" pitchFamily="34" charset="-120"/>
              </a:rPr>
              <a:t>USP</a:t>
            </a:r>
            <a:r>
              <a:rPr lang="zh-TW" altLang="en-US" sz="2400" dirty="0">
                <a:solidFill>
                  <a:srgbClr val="202122"/>
                </a:solidFill>
                <a:latin typeface="微軟正黑體" panose="020B0604030504040204" pitchFamily="34" charset="-120"/>
                <a:ea typeface="微軟正黑體" panose="020B0604030504040204" pitchFamily="34" charset="-120"/>
              </a:rPr>
              <a:t>）聖卡洛斯工程學院（</a:t>
            </a:r>
            <a:r>
              <a:rPr lang="en-US" altLang="zh-TW" sz="2400" dirty="0">
                <a:solidFill>
                  <a:srgbClr val="202122"/>
                </a:solidFill>
                <a:latin typeface="微軟正黑體" panose="020B0604030504040204" pitchFamily="34" charset="-120"/>
                <a:ea typeface="微軟正黑體" panose="020B0604030504040204" pitchFamily="34" charset="-120"/>
              </a:rPr>
              <a:t>EESC</a:t>
            </a:r>
            <a:r>
              <a:rPr lang="zh-TW" altLang="en-US" sz="2400" dirty="0">
                <a:solidFill>
                  <a:srgbClr val="202122"/>
                </a:solidFill>
                <a:latin typeface="微軟正黑體" panose="020B0604030504040204" pitchFamily="34" charset="-120"/>
                <a:ea typeface="微軟正黑體" panose="020B0604030504040204" pitchFamily="34" charset="-120"/>
              </a:rPr>
              <a:t>）工程與交通系（</a:t>
            </a:r>
            <a:r>
              <a:rPr lang="en-US" altLang="zh-TW" sz="2400" dirty="0">
                <a:solidFill>
                  <a:srgbClr val="202122"/>
                </a:solidFill>
                <a:latin typeface="微軟正黑體" panose="020B0604030504040204" pitchFamily="34" charset="-120"/>
                <a:ea typeface="微軟正黑體" panose="020B0604030504040204" pitchFamily="34" charset="-120"/>
              </a:rPr>
              <a:t>STT</a:t>
            </a:r>
            <a:r>
              <a:rPr lang="zh-TW" altLang="en-US" sz="2400" dirty="0">
                <a:solidFill>
                  <a:srgbClr val="202122"/>
                </a:solidFill>
                <a:latin typeface="微軟正黑體" panose="020B0604030504040204" pitchFamily="34" charset="-120"/>
                <a:ea typeface="微軟正黑體" panose="020B0604030504040204" pitchFamily="34" charset="-120"/>
              </a:rPr>
              <a:t>）的固定基礎駕駛模擬器進行</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駕駛模擬器為汽車座椅的駕駛艙、力反饋的方向盤、換擋撥片、油門、剎車和離合器踏板組成。可以調整座椅和踏板之間的高度和距離。汽車座椅被放置在一個大約 </a:t>
            </a:r>
            <a:r>
              <a:rPr lang="en-US" altLang="zh-TW" sz="2400" dirty="0">
                <a:solidFill>
                  <a:srgbClr val="202122"/>
                </a:solidFill>
                <a:latin typeface="微軟正黑體" panose="020B0604030504040204" pitchFamily="34" charset="-120"/>
                <a:ea typeface="微軟正黑體" panose="020B0604030504040204" pitchFamily="34" charset="-120"/>
              </a:rPr>
              <a:t>1.40 × 0.80 m </a:t>
            </a:r>
            <a:r>
              <a:rPr lang="zh-TW" altLang="en-US" sz="2400" dirty="0">
                <a:solidFill>
                  <a:srgbClr val="202122"/>
                </a:solidFill>
                <a:latin typeface="微軟正黑體" panose="020B0604030504040204" pitchFamily="34" charset="-120"/>
                <a:ea typeface="微軟正黑體" panose="020B0604030504040204" pitchFamily="34" charset="-120"/>
              </a:rPr>
              <a:t>的平面屏幕前，虛擬駕駛以 </a:t>
            </a:r>
            <a:r>
              <a:rPr lang="en-US" altLang="zh-TW" sz="2400" dirty="0">
                <a:solidFill>
                  <a:srgbClr val="202122"/>
                </a:solidFill>
                <a:latin typeface="微軟正黑體" panose="020B0604030504040204" pitchFamily="34" charset="-120"/>
                <a:ea typeface="微軟正黑體" panose="020B0604030504040204" pitchFamily="34" charset="-120"/>
              </a:rPr>
              <a:t>1920 × 1080 </a:t>
            </a:r>
            <a:r>
              <a:rPr lang="zh-TW" altLang="en-US" sz="2400" dirty="0">
                <a:solidFill>
                  <a:srgbClr val="202122"/>
                </a:solidFill>
                <a:latin typeface="微軟正黑體" panose="020B0604030504040204" pitchFamily="34" charset="-120"/>
                <a:ea typeface="微軟正黑體" panose="020B0604030504040204" pitchFamily="34" charset="-120"/>
              </a:rPr>
              <a:t>像素的分辨率投影在銀幕上。投影視野為 </a:t>
            </a:r>
            <a:r>
              <a:rPr lang="en-US" altLang="zh-TW" sz="2400" dirty="0">
                <a:solidFill>
                  <a:srgbClr val="202122"/>
                </a:solidFill>
                <a:latin typeface="微軟正黑體" panose="020B0604030504040204" pitchFamily="34" charset="-120"/>
                <a:ea typeface="微軟正黑體" panose="020B0604030504040204" pitchFamily="34" charset="-120"/>
              </a:rPr>
              <a:t>120°</a:t>
            </a:r>
            <a:r>
              <a:rPr lang="zh-TW" altLang="en-US" sz="2400" dirty="0">
                <a:solidFill>
                  <a:srgbClr val="202122"/>
                </a:solidFill>
                <a:latin typeface="微軟正黑體" panose="020B0604030504040204" pitchFamily="34" charset="-120"/>
                <a:ea typeface="微軟正黑體" panose="020B0604030504040204" pitchFamily="34" charset="-120"/>
              </a:rPr>
              <a:t>（水平）</a:t>
            </a:r>
            <a:r>
              <a:rPr lang="en-US" altLang="zh-TW" sz="2400" dirty="0">
                <a:solidFill>
                  <a:srgbClr val="202122"/>
                </a:solidFill>
                <a:latin typeface="微軟正黑體" panose="020B0604030504040204" pitchFamily="34" charset="-120"/>
                <a:ea typeface="微軟正黑體" panose="020B0604030504040204" pitchFamily="34" charset="-120"/>
              </a:rPr>
              <a:t>× 50°</a:t>
            </a:r>
            <a:r>
              <a:rPr lang="zh-TW" altLang="en-US" sz="2400" dirty="0">
                <a:solidFill>
                  <a:srgbClr val="202122"/>
                </a:solidFill>
                <a:latin typeface="微軟正黑體" panose="020B0604030504040204" pitchFamily="34" charset="-120"/>
                <a:ea typeface="微軟正黑體" panose="020B0604030504040204" pitchFamily="34" charset="-120"/>
              </a:rPr>
              <a:t>（垂直）。後視鏡和側視鏡以及速度計也投射在屏幕上（見圖 </a:t>
            </a:r>
            <a:r>
              <a:rPr lang="en-US" altLang="zh-TW" sz="2400" dirty="0">
                <a:solidFill>
                  <a:srgbClr val="202122"/>
                </a:solidFill>
                <a:latin typeface="微軟正黑體" panose="020B0604030504040204" pitchFamily="34" charset="-120"/>
                <a:ea typeface="微軟正黑體" panose="020B0604030504040204" pitchFamily="34" charset="-120"/>
              </a:rPr>
              <a:t>1</a:t>
            </a:r>
            <a:r>
              <a:rPr lang="zh-TW" altLang="en-US" sz="2400" dirty="0">
                <a:solidFill>
                  <a:srgbClr val="202122"/>
                </a:solidFill>
                <a:latin typeface="微軟正黑體" panose="020B0604030504040204" pitchFamily="34" charset="-120"/>
                <a:ea typeface="微軟正黑體" panose="020B0604030504040204" pitchFamily="34" charset="-120"/>
              </a:rPr>
              <a:t>）。</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使用</a:t>
            </a:r>
            <a:r>
              <a:rPr lang="en-US" altLang="zh-TW" sz="2400" dirty="0">
                <a:solidFill>
                  <a:srgbClr val="202122"/>
                </a:solidFill>
                <a:latin typeface="微軟正黑體" panose="020B0604030504040204" pitchFamily="34" charset="-120"/>
                <a:ea typeface="微軟正黑體" panose="020B0604030504040204" pitchFamily="34" charset="-120"/>
              </a:rPr>
              <a:t>VI-Grade</a:t>
            </a:r>
            <a:r>
              <a:rPr lang="zh-TW" altLang="en-US" sz="2400" dirty="0">
                <a:solidFill>
                  <a:srgbClr val="202122"/>
                </a:solidFill>
                <a:latin typeface="微軟正黑體" panose="020B0604030504040204" pitchFamily="34" charset="-120"/>
                <a:ea typeface="微軟正黑體" panose="020B0604030504040204" pitchFamily="34" charset="-120"/>
              </a:rPr>
              <a:t>的</a:t>
            </a:r>
            <a:r>
              <a:rPr lang="en-US" altLang="zh-TW" sz="2400" dirty="0">
                <a:solidFill>
                  <a:srgbClr val="202122"/>
                </a:solidFill>
                <a:latin typeface="微軟正黑體" panose="020B0604030504040204" pitchFamily="34" charset="-120"/>
                <a:ea typeface="微軟正黑體" panose="020B0604030504040204" pitchFamily="34" charset="-120"/>
              </a:rPr>
              <a:t>ROD Scenario Editor</a:t>
            </a:r>
            <a:r>
              <a:rPr lang="zh-TW" altLang="en-US" sz="2400" dirty="0">
                <a:solidFill>
                  <a:srgbClr val="202122"/>
                </a:solidFill>
                <a:latin typeface="微軟正黑體" panose="020B0604030504040204" pitchFamily="34" charset="-120"/>
                <a:ea typeface="微軟正黑體" panose="020B0604030504040204" pitchFamily="34" charset="-120"/>
              </a:rPr>
              <a:t>、</a:t>
            </a:r>
            <a:r>
              <a:rPr lang="en-US" altLang="zh-TW" sz="2400" dirty="0">
                <a:solidFill>
                  <a:srgbClr val="202122"/>
                </a:solidFill>
                <a:latin typeface="微軟正黑體" panose="020B0604030504040204" pitchFamily="34" charset="-120"/>
                <a:ea typeface="微軟正黑體" panose="020B0604030504040204" pitchFamily="34" charset="-120"/>
              </a:rPr>
              <a:t>VTD</a:t>
            </a:r>
            <a:r>
              <a:rPr lang="zh-TW" altLang="en-US" sz="2400" dirty="0">
                <a:solidFill>
                  <a:srgbClr val="202122"/>
                </a:solidFill>
                <a:latin typeface="微軟正黑體" panose="020B0604030504040204" pitchFamily="34" charset="-120"/>
                <a:ea typeface="微軟正黑體" panose="020B0604030504040204" pitchFamily="34" charset="-120"/>
              </a:rPr>
              <a:t>和</a:t>
            </a:r>
            <a:r>
              <a:rPr lang="en-US" altLang="zh-TW" sz="2400" dirty="0">
                <a:solidFill>
                  <a:srgbClr val="202122"/>
                </a:solidFill>
                <a:latin typeface="微軟正黑體" panose="020B0604030504040204" pitchFamily="34" charset="-120"/>
                <a:ea typeface="微軟正黑體" panose="020B0604030504040204" pitchFamily="34" charset="-120"/>
              </a:rPr>
              <a:t>Car Real Time</a:t>
            </a:r>
            <a:r>
              <a:rPr lang="zh-TW" altLang="en-US" sz="2400" dirty="0">
                <a:solidFill>
                  <a:srgbClr val="202122"/>
                </a:solidFill>
                <a:latin typeface="微軟正黑體" panose="020B0604030504040204" pitchFamily="34" charset="-120"/>
                <a:ea typeface="微軟正黑體" panose="020B0604030504040204" pitchFamily="34" charset="-120"/>
              </a:rPr>
              <a:t>軟件對駕駛場景進行編程。</a:t>
            </a:r>
            <a:endParaRPr lang="en-US" altLang="zh-TW" sz="2400" dirty="0">
              <a:solidFill>
                <a:srgbClr val="20212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353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091682"/>
            <a:ext cx="11705824" cy="1510841"/>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8</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3405271" cy="2658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練習場景</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9" name="矩形 78">
            <a:extLst>
              <a:ext uri="{FF2B5EF4-FFF2-40B4-BE49-F238E27FC236}">
                <a16:creationId xmlns:a16="http://schemas.microsoft.com/office/drawing/2014/main" id="{9731B099-7031-4FCE-B4C9-F760CD101898}"/>
              </a:ext>
            </a:extLst>
          </p:cNvPr>
          <p:cNvSpPr/>
          <p:nvPr/>
        </p:nvSpPr>
        <p:spPr>
          <a:xfrm>
            <a:off x="250517" y="927580"/>
            <a:ext cx="11690966" cy="1686487"/>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將近 </a:t>
            </a:r>
            <a:r>
              <a:rPr lang="en-US" altLang="zh-TW" sz="2400" dirty="0">
                <a:solidFill>
                  <a:srgbClr val="202122"/>
                </a:solidFill>
                <a:latin typeface="微軟正黑體" panose="020B0604030504040204" pitchFamily="34" charset="-120"/>
                <a:ea typeface="微軟正黑體" panose="020B0604030504040204" pitchFamily="34" charset="-120"/>
              </a:rPr>
              <a:t>6 </a:t>
            </a:r>
            <a:r>
              <a:rPr lang="zh-TW" altLang="en-US" sz="2400" dirty="0">
                <a:solidFill>
                  <a:srgbClr val="202122"/>
                </a:solidFill>
                <a:latin typeface="微軟正黑體" panose="020B0604030504040204" pitchFamily="34" charset="-120"/>
                <a:ea typeface="微軟正黑體" panose="020B0604030504040204" pitchFamily="34" charset="-120"/>
              </a:rPr>
              <a:t>公里的道路，需要大約 </a:t>
            </a:r>
            <a:r>
              <a:rPr lang="en-US" altLang="zh-TW" sz="2400" dirty="0">
                <a:solidFill>
                  <a:srgbClr val="202122"/>
                </a:solidFill>
                <a:latin typeface="微軟正黑體" panose="020B0604030504040204" pitchFamily="34" charset="-120"/>
                <a:ea typeface="微軟正黑體" panose="020B0604030504040204" pitchFamily="34" charset="-120"/>
              </a:rPr>
              <a:t>5 </a:t>
            </a:r>
            <a:r>
              <a:rPr lang="zh-TW" altLang="en-US" sz="2400" dirty="0">
                <a:solidFill>
                  <a:srgbClr val="202122"/>
                </a:solidFill>
                <a:latin typeface="微軟正黑體" panose="020B0604030504040204" pitchFamily="34" charset="-120"/>
                <a:ea typeface="微軟正黑體" panose="020B0604030504040204" pitchFamily="34" charset="-120"/>
              </a:rPr>
              <a:t>分鐘的車程</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駕駛員被要求使用油門、剎車和方向盤來熟悉自己，並感覺舒適地操作駕駛模擬器</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駕駛員最多可以駕駛</a:t>
            </a:r>
            <a:r>
              <a:rPr lang="en-US" altLang="zh-TW" sz="2400" dirty="0">
                <a:solidFill>
                  <a:srgbClr val="202122"/>
                </a:solidFill>
                <a:latin typeface="微軟正黑體" panose="020B0604030504040204" pitchFamily="34" charset="-120"/>
                <a:ea typeface="微軟正黑體" panose="020B0604030504040204" pitchFamily="34" charset="-120"/>
              </a:rPr>
              <a:t>3</a:t>
            </a:r>
            <a:r>
              <a:rPr lang="zh-TW" altLang="en-US" sz="2400" dirty="0">
                <a:solidFill>
                  <a:srgbClr val="202122"/>
                </a:solidFill>
                <a:latin typeface="微軟正黑體" panose="020B0604030504040204" pitchFamily="34" charset="-120"/>
                <a:ea typeface="微軟正黑體" panose="020B0604030504040204" pitchFamily="34" charset="-120"/>
              </a:rPr>
              <a:t>次實際場景</a:t>
            </a:r>
          </a:p>
        </p:txBody>
      </p:sp>
      <p:sp>
        <p:nvSpPr>
          <p:cNvPr id="19" name="矩形: 圓角 18">
            <a:extLst>
              <a:ext uri="{FF2B5EF4-FFF2-40B4-BE49-F238E27FC236}">
                <a16:creationId xmlns:a16="http://schemas.microsoft.com/office/drawing/2014/main" id="{1FF328A4-775A-4FB1-9731-AEB2944795EF}"/>
              </a:ext>
            </a:extLst>
          </p:cNvPr>
          <p:cNvSpPr/>
          <p:nvPr/>
        </p:nvSpPr>
        <p:spPr>
          <a:xfrm>
            <a:off x="382402" y="3411043"/>
            <a:ext cx="11705824" cy="3252794"/>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A432BBD2-EDD6-4EF1-BE0A-AA0623D9750E}"/>
              </a:ext>
            </a:extLst>
          </p:cNvPr>
          <p:cNvSpPr/>
          <p:nvPr/>
        </p:nvSpPr>
        <p:spPr>
          <a:xfrm>
            <a:off x="1306686" y="3083742"/>
            <a:ext cx="3405271" cy="2658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B6FFE7CE-C34F-405F-B1A1-9779A8196AFF}"/>
              </a:ext>
            </a:extLst>
          </p:cNvPr>
          <p:cNvSpPr/>
          <p:nvPr/>
        </p:nvSpPr>
        <p:spPr>
          <a:xfrm>
            <a:off x="1306687" y="2629400"/>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實驗正式路段</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2" name="矩形 21">
            <a:extLst>
              <a:ext uri="{FF2B5EF4-FFF2-40B4-BE49-F238E27FC236}">
                <a16:creationId xmlns:a16="http://schemas.microsoft.com/office/drawing/2014/main" id="{8F715857-CDCC-4160-8270-4DC9A3420B3A}"/>
              </a:ext>
            </a:extLst>
          </p:cNvPr>
          <p:cNvSpPr/>
          <p:nvPr/>
        </p:nvSpPr>
        <p:spPr>
          <a:xfrm>
            <a:off x="250518" y="3387615"/>
            <a:ext cx="6375952" cy="3348481"/>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模擬道路由一條長</a:t>
            </a:r>
            <a:r>
              <a:rPr lang="en-US" altLang="zh-TW" sz="2400" dirty="0">
                <a:solidFill>
                  <a:srgbClr val="202122"/>
                </a:solidFill>
                <a:latin typeface="微軟正黑體" panose="020B0604030504040204" pitchFamily="34" charset="-120"/>
                <a:ea typeface="微軟正黑體" panose="020B0604030504040204" pitchFamily="34" charset="-120"/>
              </a:rPr>
              <a:t>13.6km</a:t>
            </a:r>
            <a:r>
              <a:rPr lang="zh-TW" altLang="en-US" sz="2400" dirty="0">
                <a:solidFill>
                  <a:srgbClr val="202122"/>
                </a:solidFill>
                <a:latin typeface="微軟正黑體" panose="020B0604030504040204" pitchFamily="34" charset="-120"/>
                <a:ea typeface="微軟正黑體" panose="020B0604030504040204" pitchFamily="34" charset="-120"/>
              </a:rPr>
              <a:t>、車道寬</a:t>
            </a:r>
            <a:r>
              <a:rPr lang="en-US" altLang="zh-TW" sz="2400" dirty="0">
                <a:solidFill>
                  <a:srgbClr val="202122"/>
                </a:solidFill>
                <a:latin typeface="微軟正黑體" panose="020B0604030504040204" pitchFamily="34" charset="-120"/>
                <a:ea typeface="微軟正黑體" panose="020B0604030504040204" pitchFamily="34" charset="-120"/>
              </a:rPr>
              <a:t>3.60m</a:t>
            </a:r>
            <a:r>
              <a:rPr lang="zh-TW" altLang="en-US" sz="2400" dirty="0">
                <a:solidFill>
                  <a:srgbClr val="202122"/>
                </a:solidFill>
                <a:latin typeface="微軟正黑體" panose="020B0604030504040204" pitchFamily="34" charset="-120"/>
                <a:ea typeface="微軟正黑體" panose="020B0604030504040204" pitchFamily="34" charset="-120"/>
              </a:rPr>
              <a:t>、無路肩、無交叉路口的雙車道鄉村公路組成</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限速為</a:t>
            </a:r>
            <a:r>
              <a:rPr lang="en-US" altLang="zh-TW" sz="2400" dirty="0">
                <a:solidFill>
                  <a:srgbClr val="202122"/>
                </a:solidFill>
                <a:latin typeface="微軟正黑體" panose="020B0604030504040204" pitchFamily="34" charset="-120"/>
                <a:ea typeface="微軟正黑體" panose="020B0604030504040204" pitchFamily="34" charset="-120"/>
              </a:rPr>
              <a:t>80 </a:t>
            </a:r>
            <a:r>
              <a:rPr lang="zh-TW" altLang="en-US" sz="2400" dirty="0">
                <a:solidFill>
                  <a:srgbClr val="202122"/>
                </a:solidFill>
                <a:latin typeface="微軟正黑體" panose="020B0604030504040204" pitchFamily="34" charset="-120"/>
                <a:ea typeface="微軟正黑體" panose="020B0604030504040204" pitchFamily="34" charset="-120"/>
              </a:rPr>
              <a:t>公里</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小時，對向車也是</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超車區標誌為：一條黃虛線，允許任何方向的車輛穿越中線，兩條正常的黃色實線，禁止穿越中線標誌的車輛通行。</a:t>
            </a:r>
          </a:p>
        </p:txBody>
      </p:sp>
      <p:pic>
        <p:nvPicPr>
          <p:cNvPr id="2" name="圖片 1">
            <a:extLst>
              <a:ext uri="{FF2B5EF4-FFF2-40B4-BE49-F238E27FC236}">
                <a16:creationId xmlns:a16="http://schemas.microsoft.com/office/drawing/2014/main" id="{56350439-B416-43C6-B9E6-80C712E3C0FF}"/>
              </a:ext>
            </a:extLst>
          </p:cNvPr>
          <p:cNvPicPr>
            <a:picLocks noChangeAspect="1"/>
          </p:cNvPicPr>
          <p:nvPr/>
        </p:nvPicPr>
        <p:blipFill>
          <a:blip r:embed="rId4"/>
          <a:stretch>
            <a:fillRect/>
          </a:stretch>
        </p:blipFill>
        <p:spPr>
          <a:xfrm>
            <a:off x="7146919" y="2536543"/>
            <a:ext cx="5045081" cy="4321457"/>
          </a:xfrm>
          <a:prstGeom prst="rect">
            <a:avLst/>
          </a:prstGeom>
        </p:spPr>
      </p:pic>
    </p:spTree>
    <p:extLst>
      <p:ext uri="{BB962C8B-B14F-4D97-AF65-F5344CB8AC3E}">
        <p14:creationId xmlns:p14="http://schemas.microsoft.com/office/powerpoint/2010/main" val="26024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6F61B689-1895-4AAD-8BCD-B571C160A73F}"/>
              </a:ext>
            </a:extLst>
          </p:cNvPr>
          <p:cNvSpPr/>
          <p:nvPr/>
        </p:nvSpPr>
        <p:spPr>
          <a:xfrm>
            <a:off x="250517" y="1091682"/>
            <a:ext cx="11705824" cy="5326703"/>
          </a:xfrm>
          <a:prstGeom prst="roundRect">
            <a:avLst>
              <a:gd name="adj" fmla="val 87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CE932386-31EE-499D-83A8-905918CB9711}"/>
              </a:ext>
            </a:extLst>
          </p:cNvPr>
          <p:cNvSpPr>
            <a:spLocks noGrp="1"/>
          </p:cNvSpPr>
          <p:nvPr>
            <p:ph type="sldNum" sz="quarter" idx="12"/>
          </p:nvPr>
        </p:nvSpPr>
        <p:spPr/>
        <p:txBody>
          <a:bodyPr/>
          <a:lstStyle/>
          <a:p>
            <a:fld id="{70CCEE11-ED14-124A-A67C-225DB931776F}" type="slidenum">
              <a:rPr kumimoji="1" lang="zh-TW" altLang="en-US" smtClean="0"/>
              <a:t>9</a:t>
            </a:fld>
            <a:endParaRPr kumimoji="1" lang="zh-TW" altLang="en-US"/>
          </a:p>
        </p:txBody>
      </p:sp>
      <p:pic>
        <p:nvPicPr>
          <p:cNvPr id="3" name="圖片 2">
            <a:extLst>
              <a:ext uri="{FF2B5EF4-FFF2-40B4-BE49-F238E27FC236}">
                <a16:creationId xmlns:a16="http://schemas.microsoft.com/office/drawing/2014/main" id="{790E60BF-19C2-C343-ABCC-D8ED568B79F3}"/>
              </a:ext>
            </a:extLst>
          </p:cNvPr>
          <p:cNvPicPr>
            <a:picLocks noChangeAspect="1"/>
          </p:cNvPicPr>
          <p:nvPr/>
        </p:nvPicPr>
        <p:blipFill>
          <a:blip r:embed="rId3"/>
          <a:stretch>
            <a:fillRect/>
          </a:stretch>
        </p:blipFill>
        <p:spPr>
          <a:xfrm>
            <a:off x="250517" y="194163"/>
            <a:ext cx="828000" cy="828000"/>
          </a:xfrm>
          <a:prstGeom prst="rect">
            <a:avLst/>
          </a:prstGeom>
        </p:spPr>
      </p:pic>
      <p:sp>
        <p:nvSpPr>
          <p:cNvPr id="12" name="矩形 11">
            <a:extLst>
              <a:ext uri="{FF2B5EF4-FFF2-40B4-BE49-F238E27FC236}">
                <a16:creationId xmlns:a16="http://schemas.microsoft.com/office/drawing/2014/main" id="{61D0293D-8B11-D54B-8882-061306A12909}"/>
              </a:ext>
            </a:extLst>
          </p:cNvPr>
          <p:cNvSpPr/>
          <p:nvPr/>
        </p:nvSpPr>
        <p:spPr>
          <a:xfrm>
            <a:off x="1306687" y="648505"/>
            <a:ext cx="3405271" cy="2658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F59E6C8-4257-074B-9B9C-3CBD244D6396}"/>
              </a:ext>
            </a:extLst>
          </p:cNvPr>
          <p:cNvSpPr/>
          <p:nvPr/>
        </p:nvSpPr>
        <p:spPr>
          <a:xfrm>
            <a:off x="1306688" y="194163"/>
            <a:ext cx="6417142" cy="840230"/>
          </a:xfrm>
          <a:prstGeom prst="rect">
            <a:avLst/>
          </a:prstGeom>
        </p:spPr>
        <p:txBody>
          <a:bodyPr vert="horz" lIns="91440" tIns="45720" rIns="91440" bIns="45720" rtlCol="0" anchor="ctr">
            <a:normAutofit/>
          </a:bodyPr>
          <a:lstStyle/>
          <a:p>
            <a:r>
              <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方法</a:t>
            </a:r>
            <a:r>
              <a:rPr lang="en-US" altLang="zh-TW"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數據收集</a:t>
            </a:r>
            <a:endParaRPr lang="zh-TW" altLang="en-US" sz="4800" b="1"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9" name="矩形 78">
            <a:extLst>
              <a:ext uri="{FF2B5EF4-FFF2-40B4-BE49-F238E27FC236}">
                <a16:creationId xmlns:a16="http://schemas.microsoft.com/office/drawing/2014/main" id="{9731B099-7031-4FCE-B4C9-F760CD101898}"/>
              </a:ext>
            </a:extLst>
          </p:cNvPr>
          <p:cNvSpPr/>
          <p:nvPr/>
        </p:nvSpPr>
        <p:spPr>
          <a:xfrm>
            <a:off x="664517" y="1156174"/>
            <a:ext cx="10689283" cy="556447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問卷收集年齡、性別、教育和過去參與某種類型事故的記錄、持有駕駛執照的年數和每月總里程數。</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收集的變量是車輛（前車車輛和對面車輛）的 </a:t>
            </a:r>
            <a:r>
              <a:rPr lang="en-US" altLang="zh-TW" sz="2400" dirty="0">
                <a:solidFill>
                  <a:srgbClr val="202122"/>
                </a:solidFill>
                <a:latin typeface="微軟正黑體" panose="020B0604030504040204" pitchFamily="34" charset="-120"/>
                <a:ea typeface="微軟正黑體" panose="020B0604030504040204" pitchFamily="34" charset="-120"/>
              </a:rPr>
              <a:t>X </a:t>
            </a:r>
            <a:r>
              <a:rPr lang="zh-TW" altLang="en-US" sz="2400" dirty="0">
                <a:solidFill>
                  <a:srgbClr val="202122"/>
                </a:solidFill>
                <a:latin typeface="微軟正黑體" panose="020B0604030504040204" pitchFamily="34" charset="-120"/>
                <a:ea typeface="微軟正黑體" panose="020B0604030504040204" pitchFamily="34" charset="-120"/>
              </a:rPr>
              <a:t>和 </a:t>
            </a:r>
            <a:r>
              <a:rPr lang="en-US" altLang="zh-TW" sz="2400" dirty="0">
                <a:solidFill>
                  <a:srgbClr val="202122"/>
                </a:solidFill>
                <a:latin typeface="微軟正黑體" panose="020B0604030504040204" pitchFamily="34" charset="-120"/>
                <a:ea typeface="微軟正黑體" panose="020B0604030504040204" pitchFamily="34" charset="-120"/>
              </a:rPr>
              <a:t>Y </a:t>
            </a:r>
            <a:r>
              <a:rPr lang="zh-TW" altLang="en-US" sz="2400" dirty="0">
                <a:solidFill>
                  <a:srgbClr val="202122"/>
                </a:solidFill>
                <a:latin typeface="微軟正黑體" panose="020B0604030504040204" pitchFamily="34" charset="-120"/>
                <a:ea typeface="微軟正黑體" panose="020B0604030504040204" pitchFamily="34" charset="-120"/>
              </a:rPr>
              <a:t>位置、速度和時間。使用這些變量，我們計算了每個處理中道路軸線的</a:t>
            </a:r>
            <a:r>
              <a:rPr lang="zh-TW" altLang="en-US" sz="2400" b="1" dirty="0">
                <a:solidFill>
                  <a:srgbClr val="202122"/>
                </a:solidFill>
                <a:latin typeface="微軟正黑體" panose="020B0604030504040204" pitchFamily="34" charset="-120"/>
                <a:ea typeface="微軟正黑體" panose="020B0604030504040204" pitchFamily="34" charset="-120"/>
              </a:rPr>
              <a:t>橫向距離</a:t>
            </a:r>
            <a:r>
              <a:rPr lang="zh-TW" altLang="en-US" sz="2400" dirty="0">
                <a:solidFill>
                  <a:srgbClr val="202122"/>
                </a:solidFill>
                <a:latin typeface="微軟正黑體" panose="020B0604030504040204" pitchFamily="34" charset="-120"/>
                <a:ea typeface="微軟正黑體" panose="020B0604030504040204" pitchFamily="34" charset="-120"/>
              </a:rPr>
              <a:t>和</a:t>
            </a:r>
            <a:r>
              <a:rPr lang="zh-TW" altLang="en-US" sz="2400" b="1" dirty="0">
                <a:solidFill>
                  <a:srgbClr val="202122"/>
                </a:solidFill>
                <a:latin typeface="微軟正黑體" panose="020B0604030504040204" pitchFamily="34" charset="-120"/>
                <a:ea typeface="微軟正黑體" panose="020B0604030504040204" pitchFamily="34" charset="-120"/>
              </a:rPr>
              <a:t>跟隨間隙</a:t>
            </a:r>
            <a:r>
              <a:rPr lang="zh-TW" altLang="en-US" sz="2400" dirty="0">
                <a:solidFill>
                  <a:srgbClr val="202122"/>
                </a:solidFill>
                <a:latin typeface="微軟正黑體" panose="020B0604030504040204" pitchFamily="34" charset="-120"/>
                <a:ea typeface="微軟正黑體" panose="020B0604030504040204" pitchFamily="34" charset="-120"/>
              </a:rPr>
              <a:t>。跟隨間隙 </a:t>
            </a:r>
            <a:r>
              <a:rPr lang="en-US" altLang="zh-TW" sz="2400" dirty="0">
                <a:solidFill>
                  <a:srgbClr val="202122"/>
                </a:solidFill>
                <a:latin typeface="微軟正黑體" panose="020B0604030504040204" pitchFamily="34" charset="-120"/>
                <a:ea typeface="微軟正黑體" panose="020B0604030504040204" pitchFamily="34" charset="-120"/>
              </a:rPr>
              <a:t>(</a:t>
            </a:r>
            <a:r>
              <a:rPr lang="en-US" altLang="zh-TW" sz="2400" dirty="0" err="1">
                <a:solidFill>
                  <a:srgbClr val="202122"/>
                </a:solidFill>
                <a:latin typeface="微軟正黑體" panose="020B0604030504040204" pitchFamily="34" charset="-120"/>
                <a:ea typeface="微軟正黑體" panose="020B0604030504040204" pitchFamily="34" charset="-120"/>
              </a:rPr>
              <a:t>dIV</a:t>
            </a:r>
            <a:r>
              <a:rPr lang="en-US" altLang="zh-TW" sz="2400" dirty="0">
                <a:solidFill>
                  <a:srgbClr val="202122"/>
                </a:solidFill>
                <a:latin typeface="微軟正黑體" panose="020B0604030504040204" pitchFamily="34" charset="-120"/>
                <a:ea typeface="微軟正黑體" panose="020B0604030504040204" pitchFamily="34" charset="-120"/>
              </a:rPr>
              <a:t>) </a:t>
            </a:r>
            <a:r>
              <a:rPr lang="zh-TW" altLang="en-US" sz="2400" dirty="0">
                <a:solidFill>
                  <a:srgbClr val="202122"/>
                </a:solidFill>
                <a:latin typeface="微軟正黑體" panose="020B0604030504040204" pitchFamily="34" charset="-120"/>
                <a:ea typeface="微軟正黑體" panose="020B0604030504040204" pitchFamily="34" charset="-120"/>
              </a:rPr>
              <a:t>是開始執行超車時與前車車輛之間的距離。</a:t>
            </a:r>
            <a:r>
              <a:rPr lang="en-US" altLang="zh-TW" sz="2400" dirty="0" err="1">
                <a:solidFill>
                  <a:srgbClr val="202122"/>
                </a:solidFill>
                <a:latin typeface="微軟正黑體" panose="020B0604030504040204" pitchFamily="34" charset="-120"/>
                <a:ea typeface="微軟正黑體" panose="020B0604030504040204" pitchFamily="34" charset="-120"/>
              </a:rPr>
              <a:t>dIV</a:t>
            </a:r>
            <a:r>
              <a:rPr lang="en-US" altLang="zh-TW" sz="2400" dirty="0">
                <a:solidFill>
                  <a:srgbClr val="202122"/>
                </a:solidFill>
                <a:latin typeface="微軟正黑體" panose="020B0604030504040204" pitchFamily="34" charset="-120"/>
                <a:ea typeface="微軟正黑體" panose="020B0604030504040204" pitchFamily="34" charset="-120"/>
              </a:rPr>
              <a:t> </a:t>
            </a:r>
            <a:r>
              <a:rPr lang="zh-TW" altLang="en-US" sz="2400" dirty="0">
                <a:solidFill>
                  <a:srgbClr val="202122"/>
                </a:solidFill>
                <a:latin typeface="微軟正黑體" panose="020B0604030504040204" pitchFamily="34" charset="-120"/>
                <a:ea typeface="微軟正黑體" panose="020B0604030504040204" pitchFamily="34" charset="-120"/>
              </a:rPr>
              <a:t>用作方差分析測試中的因變量。</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en-US" altLang="zh-TW" sz="2400" dirty="0">
                <a:solidFill>
                  <a:srgbClr val="202122"/>
                </a:solidFill>
                <a:latin typeface="微軟正黑體" panose="020B0604030504040204" pitchFamily="34" charset="-120"/>
                <a:ea typeface="微軟正黑體" panose="020B0604030504040204" pitchFamily="34" charset="-120"/>
              </a:rPr>
              <a:t>SSQ </a:t>
            </a:r>
            <a:r>
              <a:rPr lang="zh-TW" altLang="en-US" sz="2400" dirty="0">
                <a:solidFill>
                  <a:srgbClr val="202122"/>
                </a:solidFill>
                <a:latin typeface="微軟正黑體" panose="020B0604030504040204" pitchFamily="34" charset="-120"/>
                <a:ea typeface="微軟正黑體" panose="020B0604030504040204" pitchFamily="34" charset="-120"/>
              </a:rPr>
              <a:t>問卷測量不適症狀（</a:t>
            </a:r>
            <a:r>
              <a:rPr lang="en-US" altLang="zh-TW" sz="2400" dirty="0">
                <a:solidFill>
                  <a:srgbClr val="202122"/>
                </a:solidFill>
                <a:latin typeface="微軟正黑體" panose="020B0604030504040204" pitchFamily="34" charset="-120"/>
                <a:ea typeface="微軟正黑體" panose="020B0604030504040204" pitchFamily="34" charset="-120"/>
              </a:rPr>
              <a:t>Kennedy et al., 1993</a:t>
            </a:r>
            <a:r>
              <a:rPr lang="zh-TW" altLang="en-US" sz="2400" dirty="0">
                <a:solidFill>
                  <a:srgbClr val="202122"/>
                </a:solidFill>
                <a:latin typeface="微軟正黑體" panose="020B0604030504040204" pitchFamily="34" charset="-120"/>
                <a:ea typeface="微軟正黑體" panose="020B0604030504040204" pitchFamily="34" charset="-120"/>
              </a:rPr>
              <a:t>）。</a:t>
            </a:r>
            <a:endParaRPr lang="en-US" altLang="zh-TW" sz="2400" dirty="0">
              <a:solidFill>
                <a:srgbClr val="202122"/>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02122"/>
                </a:solidFill>
                <a:latin typeface="微軟正黑體" panose="020B0604030504040204" pitchFamily="34" charset="-120"/>
                <a:ea typeface="微軟正黑體" panose="020B0604030504040204" pitchFamily="34" charset="-120"/>
              </a:rPr>
              <a:t>駕駛模擬器的參與度和沈浸感通過改編的存在問卷 </a:t>
            </a:r>
            <a:r>
              <a:rPr lang="en-US" altLang="zh-TW" sz="2400" dirty="0">
                <a:solidFill>
                  <a:srgbClr val="202122"/>
                </a:solidFill>
                <a:latin typeface="微軟正黑體" panose="020B0604030504040204" pitchFamily="34" charset="-120"/>
                <a:ea typeface="微軟正黑體" panose="020B0604030504040204" pitchFamily="34" charset="-120"/>
              </a:rPr>
              <a:t>( Witmer &amp; Singer, 1998 )</a:t>
            </a:r>
            <a:r>
              <a:rPr lang="zh-TW" altLang="en-US" sz="2400" dirty="0">
                <a:solidFill>
                  <a:srgbClr val="202122"/>
                </a:solidFill>
                <a:latin typeface="微軟正黑體" panose="020B0604030504040204" pitchFamily="34" charset="-120"/>
                <a:ea typeface="微軟正黑體" panose="020B0604030504040204" pitchFamily="34" charset="-120"/>
              </a:rPr>
              <a:t> ，該問卷具有四個維度：參與度、適應性</a:t>
            </a:r>
            <a:r>
              <a:rPr lang="en-US" altLang="zh-TW" sz="2400" dirty="0">
                <a:solidFill>
                  <a:srgbClr val="202122"/>
                </a:solidFill>
                <a:latin typeface="微軟正黑體" panose="020B0604030504040204" pitchFamily="34" charset="-120"/>
                <a:ea typeface="微軟正黑體" panose="020B0604030504040204" pitchFamily="34" charset="-120"/>
              </a:rPr>
              <a:t>/</a:t>
            </a:r>
            <a:r>
              <a:rPr lang="zh-TW" altLang="en-US" sz="2400" dirty="0">
                <a:solidFill>
                  <a:srgbClr val="202122"/>
                </a:solidFill>
                <a:latin typeface="微軟正黑體" panose="020B0604030504040204" pitchFamily="34" charset="-120"/>
                <a:ea typeface="微軟正黑體" panose="020B0604030504040204" pitchFamily="34" charset="-120"/>
              </a:rPr>
              <a:t>沉浸感、感官保真度和界面質量 </a:t>
            </a:r>
            <a:r>
              <a:rPr lang="en-US" altLang="zh-TW" sz="2400" dirty="0">
                <a:solidFill>
                  <a:srgbClr val="202122"/>
                </a:solidFill>
                <a:latin typeface="微軟正黑體" panose="020B0604030504040204" pitchFamily="34" charset="-120"/>
                <a:ea typeface="微軟正黑體" panose="020B0604030504040204" pitchFamily="34" charset="-120"/>
              </a:rPr>
              <a:t>( Witmer, Jerome, &amp; Singer, 2005 )</a:t>
            </a:r>
            <a:r>
              <a:rPr lang="zh-TW" altLang="en-US" sz="2400" dirty="0">
                <a:solidFill>
                  <a:srgbClr val="202122"/>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092022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41670</TotalTime>
  <Words>2629</Words>
  <Application>Microsoft Office PowerPoint</Application>
  <PresentationFormat>寬螢幕</PresentationFormat>
  <Paragraphs>141</Paragraphs>
  <Slides>22</Slides>
  <Notes>21</Notes>
  <HiddenSlides>1</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22</vt:i4>
      </vt:variant>
    </vt:vector>
  </HeadingPairs>
  <TitlesOfParts>
    <vt:vector size="31" baseType="lpstr">
      <vt:lpstr>微軟正黑體</vt:lpstr>
      <vt:lpstr>微軟正黑體</vt:lpstr>
      <vt:lpstr>新細明體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Thank you for your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User</dc:creator>
  <cp:lastModifiedBy>林俊佑</cp:lastModifiedBy>
  <cp:revision>330</cp:revision>
  <dcterms:created xsi:type="dcterms:W3CDTF">2021-02-26T12:49:55Z</dcterms:created>
  <dcterms:modified xsi:type="dcterms:W3CDTF">2021-12-07T05:21:26Z</dcterms:modified>
</cp:coreProperties>
</file>